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9" r:id="rId6"/>
    <p:sldId id="263" r:id="rId7"/>
    <p:sldId id="264" r:id="rId8"/>
    <p:sldId id="260" r:id="rId9"/>
    <p:sldId id="261" r:id="rId10"/>
    <p:sldId id="266" r:id="rId11"/>
    <p:sldId id="267" r:id="rId12"/>
    <p:sldId id="268" r:id="rId13"/>
    <p:sldId id="270" r:id="rId14"/>
    <p:sldId id="271" r:id="rId15"/>
    <p:sldId id="277" r:id="rId16"/>
    <p:sldId id="272" r:id="rId17"/>
    <p:sldId id="273" r:id="rId18"/>
    <p:sldId id="274" r:id="rId19"/>
    <p:sldId id="275" r:id="rId20"/>
    <p:sldId id="27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 Jeffrey" initials="KJ" lastIdx="7" clrIdx="0">
    <p:extLst>
      <p:ext uri="{19B8F6BF-5375-455C-9EA6-DF929625EA0E}">
        <p15:presenceInfo xmlns:p15="http://schemas.microsoft.com/office/powerpoint/2012/main" userId="S::jxkee@carefreeinsurance.net::64c9fd85-4092-42dd-a04b-8e054f4c8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a:srgbClr val="1257A9"/>
    <a:srgbClr val="0000FF"/>
    <a:srgbClr val="5CB63F"/>
    <a:srgbClr val="00A2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60"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E9F174-CDA8-EF4C-8318-56893C32F8DC}" type="datetimeFigureOut">
              <a:rPr lang="en-US" smtClean="0"/>
              <a:t>6/8/2023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81B088-024E-064E-8B16-07DBDC8AB319}" type="slidenum">
              <a:rPr lang="en-US" smtClean="0"/>
              <a:t>‹#›</a:t>
            </a:fld>
            <a:endParaRPr lang="en-US" dirty="0"/>
          </a:p>
        </p:txBody>
      </p:sp>
    </p:spTree>
    <p:extLst>
      <p:ext uri="{BB962C8B-B14F-4D97-AF65-F5344CB8AC3E}">
        <p14:creationId xmlns:p14="http://schemas.microsoft.com/office/powerpoint/2010/main" val="3922394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09720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215688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0333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87145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09890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88009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97577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06943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105099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296602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5A7DB-0287-C946-9E98-5E2719C48F95}"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DB3E7-2341-7141-872C-A9FA3913A3FB}" type="slidenum">
              <a:rPr lang="en-US" smtClean="0"/>
              <a:t>‹#›</a:t>
            </a:fld>
            <a:endParaRPr lang="en-US" dirty="0"/>
          </a:p>
        </p:txBody>
      </p:sp>
    </p:spTree>
    <p:extLst>
      <p:ext uri="{BB962C8B-B14F-4D97-AF65-F5344CB8AC3E}">
        <p14:creationId xmlns:p14="http://schemas.microsoft.com/office/powerpoint/2010/main" val="34114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5A7DB-0287-C946-9E98-5E2719C48F95}" type="datetimeFigureOut">
              <a:rPr lang="en-US" smtClean="0"/>
              <a:t>6/8/2023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DB3E7-2341-7141-872C-A9FA3913A3FB}" type="slidenum">
              <a:rPr lang="en-US" smtClean="0"/>
              <a:t>‹#›</a:t>
            </a:fld>
            <a:endParaRPr lang="en-US" dirty="0"/>
          </a:p>
        </p:txBody>
      </p:sp>
    </p:spTree>
    <p:extLst>
      <p:ext uri="{BB962C8B-B14F-4D97-AF65-F5344CB8AC3E}">
        <p14:creationId xmlns:p14="http://schemas.microsoft.com/office/powerpoint/2010/main" val="84885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CarefreeCompliance@carefreeinsurance.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6" y="1700930"/>
            <a:ext cx="7346917" cy="1425921"/>
          </a:xfrm>
        </p:spPr>
        <p:txBody>
          <a:bodyPr>
            <a:noAutofit/>
          </a:bodyPr>
          <a:lstStyle/>
          <a:p>
            <a:br>
              <a:rPr lang="en-US" sz="5000" dirty="0">
                <a:solidFill>
                  <a:srgbClr val="1C75BC"/>
                </a:solidFill>
                <a:latin typeface="Univers 65 Bold"/>
                <a:cs typeface="Univers 65 Bold"/>
              </a:rPr>
            </a:br>
            <a:br>
              <a:rPr lang="en-US" sz="5000" dirty="0">
                <a:solidFill>
                  <a:srgbClr val="1C75BC"/>
                </a:solidFill>
                <a:latin typeface="Univers 65 Bold"/>
                <a:cs typeface="Univers 65 Bold"/>
              </a:rPr>
            </a:br>
            <a:br>
              <a:rPr lang="en-US" sz="5000" dirty="0">
                <a:solidFill>
                  <a:srgbClr val="1C75BC"/>
                </a:solidFill>
                <a:latin typeface="Univers 65 Bold"/>
                <a:cs typeface="Univers 65 Bold"/>
              </a:rPr>
            </a:br>
            <a:br>
              <a:rPr lang="en-US" sz="5000" dirty="0">
                <a:solidFill>
                  <a:srgbClr val="1C75BC"/>
                </a:solidFill>
                <a:latin typeface="Univers 65 Bold"/>
                <a:cs typeface="Univers 65 Bold"/>
              </a:rPr>
            </a:br>
            <a:r>
              <a:rPr lang="en-US" sz="5000" dirty="0">
                <a:solidFill>
                  <a:srgbClr val="1C75BC"/>
                </a:solidFill>
                <a:latin typeface="Univers 65 Bold"/>
                <a:cs typeface="Univers 65 Bold"/>
              </a:rPr>
              <a:t>           </a:t>
            </a:r>
            <a:r>
              <a:rPr lang="en-US" sz="4500" dirty="0">
                <a:solidFill>
                  <a:srgbClr val="1C75BC"/>
                </a:solidFill>
                <a:latin typeface="Univers 65 Bold"/>
                <a:cs typeface="Univers 65 Bold"/>
              </a:rPr>
              <a:t>Compliance Program</a:t>
            </a:r>
          </a:p>
        </p:txBody>
      </p:sp>
      <p:sp>
        <p:nvSpPr>
          <p:cNvPr id="3" name="Subtitle 2"/>
          <p:cNvSpPr>
            <a:spLocks noGrp="1"/>
          </p:cNvSpPr>
          <p:nvPr>
            <p:ph type="subTitle" idx="1"/>
          </p:nvPr>
        </p:nvSpPr>
        <p:spPr>
          <a:xfrm>
            <a:off x="3243154" y="4783193"/>
            <a:ext cx="4342359" cy="515860"/>
          </a:xfrm>
        </p:spPr>
        <p:txBody>
          <a:bodyPr>
            <a:noAutofit/>
          </a:bodyPr>
          <a:lstStyle/>
          <a:p>
            <a:pPr algn="l"/>
            <a:r>
              <a:rPr lang="en-US" sz="2800" dirty="0">
                <a:solidFill>
                  <a:schemeClr val="tx1"/>
                </a:solidFill>
                <a:latin typeface="Univers 45 Light"/>
                <a:cs typeface="Univers 45 Light"/>
              </a:rPr>
              <a:t>  </a:t>
            </a:r>
            <a:r>
              <a:rPr lang="en-US" sz="3000" dirty="0">
                <a:solidFill>
                  <a:schemeClr val="tx1"/>
                </a:solidFill>
                <a:latin typeface="Univers 45 Light"/>
                <a:cs typeface="Univers 45 Light"/>
              </a:rPr>
              <a:t>June 2023</a:t>
            </a:r>
          </a:p>
        </p:txBody>
      </p:sp>
      <p:pic>
        <p:nvPicPr>
          <p:cNvPr id="4" name="Picture 3"/>
          <p:cNvPicPr>
            <a:picLocks noChangeAspect="1"/>
          </p:cNvPicPr>
          <p:nvPr/>
        </p:nvPicPr>
        <p:blipFill>
          <a:blip r:embed="rId2"/>
          <a:stretch>
            <a:fillRect/>
          </a:stretch>
        </p:blipFill>
        <p:spPr>
          <a:xfrm>
            <a:off x="-37064" y="-256571"/>
            <a:ext cx="9219260" cy="2348508"/>
          </a:xfrm>
          <a:prstGeom prst="rect">
            <a:avLst/>
          </a:prstGeom>
        </p:spPr>
      </p:pic>
      <p:sp>
        <p:nvSpPr>
          <p:cNvPr id="9" name="Rectangle 8"/>
          <p:cNvSpPr/>
          <p:nvPr/>
        </p:nvSpPr>
        <p:spPr>
          <a:xfrm>
            <a:off x="314836" y="6263321"/>
            <a:ext cx="1674830" cy="276999"/>
          </a:xfrm>
          <a:prstGeom prst="rect">
            <a:avLst/>
          </a:prstGeom>
        </p:spPr>
        <p:txBody>
          <a:bodyPr wrap="square">
            <a:spAutoFit/>
          </a:bodyPr>
          <a:lstStyle/>
          <a:p>
            <a:r>
              <a:rPr lang="en-US" sz="1200" dirty="0">
                <a:solidFill>
                  <a:srgbClr val="1257A9"/>
                </a:solidFill>
              </a:rPr>
              <a:t>1</a:t>
            </a:r>
          </a:p>
        </p:txBody>
      </p:sp>
      <p:pic>
        <p:nvPicPr>
          <p:cNvPr id="10" name="Picture 9">
            <a:extLst>
              <a:ext uri="{FF2B5EF4-FFF2-40B4-BE49-F238E27FC236}">
                <a16:creationId xmlns:a16="http://schemas.microsoft.com/office/drawing/2014/main" id="{FFAD95C0-1904-432E-8A9E-20A7832DA0BD}"/>
              </a:ext>
            </a:extLst>
          </p:cNvPr>
          <p:cNvPicPr>
            <a:picLocks noChangeAspect="1"/>
          </p:cNvPicPr>
          <p:nvPr/>
        </p:nvPicPr>
        <p:blipFill>
          <a:blip r:embed="rId3"/>
          <a:stretch>
            <a:fillRect/>
          </a:stretch>
        </p:blipFill>
        <p:spPr>
          <a:xfrm>
            <a:off x="2494353" y="4501978"/>
            <a:ext cx="3606800" cy="38100"/>
          </a:xfrm>
          <a:prstGeom prst="rect">
            <a:avLst/>
          </a:prstGeom>
        </p:spPr>
      </p:pic>
      <p:pic>
        <p:nvPicPr>
          <p:cNvPr id="11" name="Picture 5" descr="CareFree Insurance Services Logo">
            <a:extLst>
              <a:ext uri="{FF2B5EF4-FFF2-40B4-BE49-F238E27FC236}">
                <a16:creationId xmlns:a16="http://schemas.microsoft.com/office/drawing/2014/main" id="{2929C6BB-3E57-45DA-99FE-A0AD5D7A8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50" y="1332751"/>
            <a:ext cx="3229354" cy="97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1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03" y="-24076"/>
            <a:ext cx="1590579" cy="6882076"/>
          </a:xfrm>
          <a:prstGeom prst="rect">
            <a:avLst/>
          </a:prstGeom>
        </p:spPr>
      </p:pic>
      <p:sp>
        <p:nvSpPr>
          <p:cNvPr id="5" name="Rectangle 4"/>
          <p:cNvSpPr/>
          <p:nvPr/>
        </p:nvSpPr>
        <p:spPr>
          <a:xfrm>
            <a:off x="1055607" y="711148"/>
            <a:ext cx="7628810" cy="954107"/>
          </a:xfrm>
          <a:prstGeom prst="rect">
            <a:avLst/>
          </a:prstGeom>
        </p:spPr>
        <p:txBody>
          <a:bodyPr wrap="square">
            <a:spAutoFit/>
          </a:bodyPr>
          <a:lstStyle/>
          <a:p>
            <a:r>
              <a:rPr lang="en-US" sz="2400" b="1" dirty="0"/>
              <a:t>	</a:t>
            </a:r>
            <a:r>
              <a:rPr lang="en-US" sz="2800" dirty="0">
                <a:solidFill>
                  <a:srgbClr val="1C75BC"/>
                </a:solidFill>
              </a:rPr>
              <a:t>Element 3: Conducting Effective Training </a:t>
            </a:r>
          </a:p>
          <a:p>
            <a:r>
              <a:rPr lang="en-US" sz="2800" dirty="0">
                <a:solidFill>
                  <a:srgbClr val="1C75BC"/>
                </a:solidFill>
              </a:rPr>
              <a:t>	and Education</a:t>
            </a:r>
          </a:p>
        </p:txBody>
      </p:sp>
      <p:pic>
        <p:nvPicPr>
          <p:cNvPr id="6" name="Picture 5"/>
          <p:cNvPicPr>
            <a:picLocks noChangeAspect="1"/>
          </p:cNvPicPr>
          <p:nvPr/>
        </p:nvPicPr>
        <p:blipFill>
          <a:blip r:embed="rId3"/>
          <a:stretch>
            <a:fillRect/>
          </a:stretch>
        </p:blipFill>
        <p:spPr>
          <a:xfrm>
            <a:off x="1600380" y="1778300"/>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10</a:t>
            </a:r>
          </a:p>
        </p:txBody>
      </p:sp>
      <p:sp>
        <p:nvSpPr>
          <p:cNvPr id="3" name="Rectangle 2"/>
          <p:cNvSpPr/>
          <p:nvPr/>
        </p:nvSpPr>
        <p:spPr>
          <a:xfrm>
            <a:off x="1519076" y="2018301"/>
            <a:ext cx="6558123" cy="3785652"/>
          </a:xfrm>
          <a:prstGeom prst="rect">
            <a:avLst/>
          </a:prstGeom>
        </p:spPr>
        <p:txBody>
          <a:bodyPr wrap="square">
            <a:spAutoFit/>
          </a:bodyPr>
          <a:lstStyle/>
          <a:p>
            <a:pPr algn="just"/>
            <a:r>
              <a:rPr lang="en-US" sz="2000" dirty="0"/>
              <a:t>New employees are required to undergo initial training. This includes the Company’s Code of Conduct, HIPAA Privacy and Security, and Medicare FWA.</a:t>
            </a:r>
          </a:p>
          <a:p>
            <a:pPr algn="just"/>
            <a:endParaRPr lang="en-US" sz="2000" dirty="0"/>
          </a:p>
          <a:p>
            <a:pPr algn="just"/>
            <a:r>
              <a:rPr lang="en-US" sz="2000" dirty="0"/>
              <a:t>The CO may also require additional specialized compliance training as deemed appropriate. Such trainings may be developed by the CO, Human Resources, or applicable business units.</a:t>
            </a:r>
          </a:p>
          <a:p>
            <a:pPr algn="just"/>
            <a:endParaRPr lang="en-US" sz="2000" dirty="0"/>
          </a:p>
          <a:p>
            <a:pPr algn="just"/>
            <a:r>
              <a:rPr lang="en-US" sz="2000" dirty="0"/>
              <a:t>It’s mandatory all CIS employees attend the Company’s annual refresher training sessions. Trainings include – Code of Conduct, Compliance, FWA, and HIPAA Privacy and Security.</a:t>
            </a:r>
          </a:p>
        </p:txBody>
      </p:sp>
      <p:pic>
        <p:nvPicPr>
          <p:cNvPr id="2" name="Picture 5" descr="CareFree Insurance Services Logo">
            <a:extLst>
              <a:ext uri="{FF2B5EF4-FFF2-40B4-BE49-F238E27FC236}">
                <a16:creationId xmlns:a16="http://schemas.microsoft.com/office/drawing/2014/main" id="{7502D0E7-2EC6-1B98-4DDA-08DF14E16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668" y="5934004"/>
            <a:ext cx="1872730" cy="56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7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04" y="0"/>
            <a:ext cx="1534165" cy="6936400"/>
          </a:xfrm>
          <a:prstGeom prst="rect">
            <a:avLst/>
          </a:prstGeom>
        </p:spPr>
      </p:pic>
      <p:sp>
        <p:nvSpPr>
          <p:cNvPr id="5" name="Rectangle 4"/>
          <p:cNvSpPr/>
          <p:nvPr/>
        </p:nvSpPr>
        <p:spPr>
          <a:xfrm>
            <a:off x="1137064" y="722034"/>
            <a:ext cx="8030689" cy="954107"/>
          </a:xfrm>
          <a:prstGeom prst="rect">
            <a:avLst/>
          </a:prstGeom>
        </p:spPr>
        <p:txBody>
          <a:bodyPr wrap="square">
            <a:spAutoFit/>
          </a:bodyPr>
          <a:lstStyle/>
          <a:p>
            <a:pPr marL="282575" indent="-282575"/>
            <a:r>
              <a:rPr lang="en-US" sz="2400" b="1" dirty="0"/>
              <a:t>	</a:t>
            </a:r>
            <a:r>
              <a:rPr lang="en-US" sz="2800" dirty="0">
                <a:solidFill>
                  <a:srgbClr val="1C75BC"/>
                </a:solidFill>
              </a:rPr>
              <a:t>Element 4: Developing Effective Lines of Communication</a:t>
            </a:r>
          </a:p>
        </p:txBody>
      </p:sp>
      <p:pic>
        <p:nvPicPr>
          <p:cNvPr id="6" name="Picture 5"/>
          <p:cNvPicPr>
            <a:picLocks noChangeAspect="1"/>
          </p:cNvPicPr>
          <p:nvPr/>
        </p:nvPicPr>
        <p:blipFill>
          <a:blip r:embed="rId3"/>
          <a:stretch>
            <a:fillRect/>
          </a:stretch>
        </p:blipFill>
        <p:spPr>
          <a:xfrm>
            <a:off x="1512303" y="1778301"/>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11</a:t>
            </a:r>
          </a:p>
        </p:txBody>
      </p:sp>
      <p:sp>
        <p:nvSpPr>
          <p:cNvPr id="2" name="Rectangle 1"/>
          <p:cNvSpPr/>
          <p:nvPr/>
        </p:nvSpPr>
        <p:spPr>
          <a:xfrm>
            <a:off x="1463039" y="1971218"/>
            <a:ext cx="6703359" cy="5016758"/>
          </a:xfrm>
          <a:prstGeom prst="rect">
            <a:avLst/>
          </a:prstGeom>
        </p:spPr>
        <p:txBody>
          <a:bodyPr wrap="square">
            <a:spAutoFit/>
          </a:bodyPr>
          <a:lstStyle/>
          <a:p>
            <a:pPr algn="just"/>
            <a:r>
              <a:rPr lang="en-US" sz="2000" dirty="0"/>
              <a:t>CIS Compliance upholds and adheres to all communication and marketing regulations contained in Chapter 3 of the </a:t>
            </a:r>
            <a:r>
              <a:rPr lang="en-US" sz="2000" i="1" dirty="0"/>
              <a:t>Medicare Communications and Marketing Guidelines</a:t>
            </a:r>
            <a:r>
              <a:rPr lang="en-US" sz="2000" dirty="0"/>
              <a:t>. </a:t>
            </a:r>
          </a:p>
          <a:p>
            <a:pPr algn="just"/>
            <a:endParaRPr lang="en-US" dirty="0"/>
          </a:p>
          <a:p>
            <a:pPr algn="just"/>
            <a:r>
              <a:rPr lang="en-US" sz="2000" dirty="0"/>
              <a:t>We have an agent website available for our brokers. It contains a wide variety of videos, trainings, and resources. All materials outline specific CMS and CIS marketing guidelines. Once agents are </a:t>
            </a:r>
            <a:r>
              <a:rPr lang="en-US" sz="2000" i="1" dirty="0"/>
              <a:t>ready to sell</a:t>
            </a:r>
            <a:r>
              <a:rPr lang="en-US" sz="2000" dirty="0"/>
              <a:t>, they have full access to the site and its content. All subject matter is reviewed and updated annually, more often as necessary. </a:t>
            </a:r>
          </a:p>
          <a:p>
            <a:pPr algn="just"/>
            <a:endParaRPr lang="en-US" dirty="0"/>
          </a:p>
          <a:p>
            <a:pPr algn="just"/>
            <a:r>
              <a:rPr lang="en-US" sz="2000" dirty="0"/>
              <a:t>Compliance ensures downline partners, and all CIS internal staff receive important compliance messages throughout the year. </a:t>
            </a:r>
          </a:p>
          <a:p>
            <a:pPr algn="just"/>
            <a:endParaRPr lang="en-US" sz="2000" dirty="0"/>
          </a:p>
          <a:p>
            <a:pPr algn="just"/>
            <a:r>
              <a:rPr lang="en-US" sz="2000" dirty="0"/>
              <a:t> </a:t>
            </a:r>
          </a:p>
        </p:txBody>
      </p:sp>
      <p:pic>
        <p:nvPicPr>
          <p:cNvPr id="3" name="Picture 5" descr="CareFree Insurance Services Logo">
            <a:extLst>
              <a:ext uri="{FF2B5EF4-FFF2-40B4-BE49-F238E27FC236}">
                <a16:creationId xmlns:a16="http://schemas.microsoft.com/office/drawing/2014/main" id="{ECA9C268-265F-553C-1DA9-3C72AF610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021" y="6090305"/>
            <a:ext cx="1641380" cy="4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4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04" y="0"/>
            <a:ext cx="1534165" cy="6858000"/>
          </a:xfrm>
          <a:prstGeom prst="rect">
            <a:avLst/>
          </a:prstGeom>
        </p:spPr>
      </p:pic>
      <p:sp>
        <p:nvSpPr>
          <p:cNvPr id="5" name="Rectangle 4"/>
          <p:cNvSpPr/>
          <p:nvPr/>
        </p:nvSpPr>
        <p:spPr>
          <a:xfrm>
            <a:off x="1137064" y="781409"/>
            <a:ext cx="8030689" cy="523220"/>
          </a:xfrm>
          <a:prstGeom prst="rect">
            <a:avLst/>
          </a:prstGeom>
        </p:spPr>
        <p:txBody>
          <a:bodyPr wrap="square">
            <a:spAutoFit/>
          </a:bodyPr>
          <a:lstStyle/>
          <a:p>
            <a:pPr marL="282575" indent="-282575"/>
            <a:r>
              <a:rPr lang="en-US" sz="2400" b="1" dirty="0"/>
              <a:t>	</a:t>
            </a:r>
            <a:r>
              <a:rPr lang="en-US" sz="2800" dirty="0">
                <a:solidFill>
                  <a:srgbClr val="1C75BC"/>
                </a:solidFill>
              </a:rPr>
              <a:t>Developing Effective Lines of Communication</a:t>
            </a:r>
          </a:p>
        </p:txBody>
      </p:sp>
      <p:pic>
        <p:nvPicPr>
          <p:cNvPr id="6" name="Picture 5"/>
          <p:cNvPicPr>
            <a:picLocks noChangeAspect="1"/>
          </p:cNvPicPr>
          <p:nvPr/>
        </p:nvPicPr>
        <p:blipFill>
          <a:blip r:embed="rId3"/>
          <a:stretch>
            <a:fillRect/>
          </a:stretch>
        </p:blipFill>
        <p:spPr>
          <a:xfrm>
            <a:off x="1512303" y="1481426"/>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12</a:t>
            </a:r>
          </a:p>
        </p:txBody>
      </p:sp>
      <p:sp>
        <p:nvSpPr>
          <p:cNvPr id="2" name="Rectangle 1"/>
          <p:cNvSpPr/>
          <p:nvPr/>
        </p:nvSpPr>
        <p:spPr>
          <a:xfrm>
            <a:off x="1429988" y="1864969"/>
            <a:ext cx="6679296" cy="3785652"/>
          </a:xfrm>
          <a:prstGeom prst="rect">
            <a:avLst/>
          </a:prstGeom>
        </p:spPr>
        <p:txBody>
          <a:bodyPr wrap="square">
            <a:spAutoFit/>
          </a:bodyPr>
          <a:lstStyle/>
          <a:p>
            <a:pPr algn="just"/>
            <a:r>
              <a:rPr lang="en-US" sz="2000" dirty="0"/>
              <a:t>CIS policy provides a reprisal-free environment. We encourage employees to raise ethical, legal, and compliance concerns without fear of retaliation. Retaliation is prohibited against those who, in good faith, report concerns to management. </a:t>
            </a:r>
          </a:p>
          <a:p>
            <a:pPr algn="just"/>
            <a:endParaRPr lang="en-US" sz="2000" dirty="0"/>
          </a:p>
          <a:p>
            <a:pPr algn="just"/>
            <a:r>
              <a:rPr lang="en-US" sz="2000" dirty="0"/>
              <a:t>Our employees may also report compliance or ethical concerns to their immediate supervisor. Alternatively, employees may discuss any compliance concerns with the CO. </a:t>
            </a:r>
          </a:p>
          <a:p>
            <a:pPr algn="just"/>
            <a:endParaRPr lang="en-US" sz="2000" dirty="0"/>
          </a:p>
          <a:p>
            <a:pPr algn="just"/>
            <a:r>
              <a:rPr lang="en-US" sz="2000" dirty="0"/>
              <a:t>Knowledge of a possible violation of a law or regulation not reported can result in disciplinary action.</a:t>
            </a:r>
          </a:p>
          <a:p>
            <a:pPr algn="just"/>
            <a:r>
              <a:rPr lang="en-US" sz="2000" dirty="0"/>
              <a:t> </a:t>
            </a:r>
          </a:p>
        </p:txBody>
      </p:sp>
      <p:pic>
        <p:nvPicPr>
          <p:cNvPr id="3" name="Picture 5" descr="CareFree Insurance Services Logo">
            <a:extLst>
              <a:ext uri="{FF2B5EF4-FFF2-40B4-BE49-F238E27FC236}">
                <a16:creationId xmlns:a16="http://schemas.microsoft.com/office/drawing/2014/main" id="{81646731-BB51-B689-CFB0-F1AE0BE96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395" y="5739121"/>
            <a:ext cx="2027106" cy="61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9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62661" cy="6858000"/>
          </a:xfrm>
          <a:prstGeom prst="rect">
            <a:avLst/>
          </a:prstGeom>
        </p:spPr>
      </p:pic>
      <p:sp>
        <p:nvSpPr>
          <p:cNvPr id="5" name="Rectangle 4"/>
          <p:cNvSpPr/>
          <p:nvPr/>
        </p:nvSpPr>
        <p:spPr>
          <a:xfrm>
            <a:off x="1035586" y="618126"/>
            <a:ext cx="8231647" cy="954107"/>
          </a:xfrm>
          <a:prstGeom prst="rect">
            <a:avLst/>
          </a:prstGeom>
        </p:spPr>
        <p:txBody>
          <a:bodyPr wrap="square">
            <a:spAutoFit/>
          </a:bodyPr>
          <a:lstStyle/>
          <a:p>
            <a:pPr marL="347663" indent="-347663"/>
            <a:r>
              <a:rPr lang="en-US" sz="2400" b="1" dirty="0"/>
              <a:t>	</a:t>
            </a:r>
            <a:r>
              <a:rPr lang="en-US" sz="2800" dirty="0">
                <a:solidFill>
                  <a:srgbClr val="1C75BC"/>
                </a:solidFill>
              </a:rPr>
              <a:t>Developing Effective Lines of Communication </a:t>
            </a:r>
            <a:r>
              <a:rPr lang="en-US" sz="3200" dirty="0">
                <a:solidFill>
                  <a:srgbClr val="1257A9"/>
                </a:solidFill>
              </a:rPr>
              <a:t>	</a:t>
            </a:r>
            <a:endParaRPr lang="en-US" sz="2400" dirty="0">
              <a:solidFill>
                <a:srgbClr val="1257A9"/>
              </a:solidFill>
            </a:endParaRPr>
          </a:p>
          <a:p>
            <a:pPr marL="282575" indent="-282575"/>
            <a:r>
              <a:rPr lang="en-US" sz="2400" b="1" dirty="0"/>
              <a:t>      </a:t>
            </a:r>
          </a:p>
        </p:txBody>
      </p:sp>
      <p:pic>
        <p:nvPicPr>
          <p:cNvPr id="6" name="Picture 5"/>
          <p:cNvPicPr>
            <a:picLocks noChangeAspect="1"/>
          </p:cNvPicPr>
          <p:nvPr/>
        </p:nvPicPr>
        <p:blipFill>
          <a:blip r:embed="rId3"/>
          <a:stretch>
            <a:fillRect/>
          </a:stretch>
        </p:blipFill>
        <p:spPr>
          <a:xfrm>
            <a:off x="1507182" y="1320609"/>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13</a:t>
            </a:r>
          </a:p>
        </p:txBody>
      </p:sp>
      <p:sp>
        <p:nvSpPr>
          <p:cNvPr id="2" name="Rectangle 1"/>
          <p:cNvSpPr/>
          <p:nvPr/>
        </p:nvSpPr>
        <p:spPr>
          <a:xfrm>
            <a:off x="1456752" y="1550281"/>
            <a:ext cx="7372350" cy="4185761"/>
          </a:xfrm>
          <a:prstGeom prst="rect">
            <a:avLst/>
          </a:prstGeom>
        </p:spPr>
        <p:txBody>
          <a:bodyPr wrap="square">
            <a:spAutoFit/>
          </a:bodyPr>
          <a:lstStyle/>
          <a:p>
            <a:r>
              <a:rPr lang="en-US" sz="2000" dirty="0"/>
              <a:t>Employees can report compliance matters directly to the CIS Compliance mailbox </a:t>
            </a:r>
            <a:r>
              <a:rPr lang="en-US" sz="2000" u="sng" dirty="0">
                <a:solidFill>
                  <a:srgbClr val="1C75BC"/>
                </a:solidFill>
                <a:hlinkClick r:id="rId4">
                  <a:extLst>
                    <a:ext uri="{A12FA001-AC4F-418D-AE19-62706E023703}">
                      <ahyp:hlinkClr xmlns:ahyp="http://schemas.microsoft.com/office/drawing/2018/hyperlinkcolor" val="tx"/>
                    </a:ext>
                  </a:extLst>
                </a:hlinkClick>
              </a:rPr>
              <a:t>CarefreeCompliance@carefreeinsurance.net</a:t>
            </a:r>
            <a:r>
              <a:rPr lang="en-US" sz="2000" dirty="0">
                <a:solidFill>
                  <a:srgbClr val="1C75BC"/>
                </a:solidFill>
              </a:rPr>
              <a:t> </a:t>
            </a:r>
          </a:p>
          <a:p>
            <a:r>
              <a:rPr lang="en-US" sz="2000" dirty="0"/>
              <a:t>Or employees may contact the CO with any compliance concerns at </a:t>
            </a:r>
            <a:r>
              <a:rPr lang="en-US" sz="1800" dirty="0">
                <a:effectLst/>
                <a:latin typeface="Calibri" panose="020F0502020204030204" pitchFamily="34" charset="0"/>
                <a:ea typeface="Calibri" panose="020F0502020204030204" pitchFamily="34" charset="0"/>
              </a:rPr>
              <a:t>847-372-1432</a:t>
            </a:r>
            <a:r>
              <a:rPr lang="en-US" sz="2000" dirty="0"/>
              <a:t>.</a:t>
            </a:r>
          </a:p>
          <a:p>
            <a:pPr algn="just"/>
            <a:endParaRPr lang="en-US" sz="2000" dirty="0"/>
          </a:p>
          <a:p>
            <a:r>
              <a:rPr lang="en-US" sz="2000" dirty="0"/>
              <a:t>Issues can also be reported anonymously to the Company,                 24 hours/day, 7 days/week, 365 days/year – </a:t>
            </a:r>
          </a:p>
          <a:p>
            <a:endParaRPr lang="en-US" sz="600" dirty="0"/>
          </a:p>
          <a:p>
            <a:pPr marL="800100" lvl="1" indent="-342900">
              <a:buFont typeface="Arial" panose="020B0604020202020204" pitchFamily="34" charset="0"/>
              <a:buChar char="•"/>
              <a:tabLst>
                <a:tab pos="1654175" algn="l"/>
              </a:tabLst>
            </a:pPr>
            <a:r>
              <a:rPr lang="en-US" sz="2000" dirty="0"/>
              <a:t>Phone:	CVS Health Ethics Line / 1-877-287-2040 (TTY: 711) </a:t>
            </a:r>
          </a:p>
          <a:p>
            <a:pPr marL="800100" lvl="1" indent="-342900" defTabSz="282575">
              <a:buFont typeface="Arial" panose="020B0604020202020204" pitchFamily="34" charset="0"/>
              <a:buChar char="•"/>
              <a:tabLst>
                <a:tab pos="1654175" algn="l"/>
              </a:tabLst>
            </a:pPr>
            <a:r>
              <a:rPr lang="en-US" sz="2000" dirty="0"/>
              <a:t>Online:	</a:t>
            </a:r>
            <a:r>
              <a:rPr lang="en-US" sz="2000" u="sng" dirty="0"/>
              <a:t>CVSHealth.com/EthicsLine</a:t>
            </a:r>
            <a:endParaRPr lang="en-US" sz="2000" dirty="0"/>
          </a:p>
          <a:p>
            <a:pPr marL="800100" lvl="1" indent="-342900" defTabSz="282575">
              <a:buFont typeface="Arial" panose="020B0604020202020204" pitchFamily="34" charset="0"/>
              <a:buChar char="•"/>
              <a:tabLst>
                <a:tab pos="1654175" algn="l"/>
              </a:tabLst>
            </a:pPr>
            <a:r>
              <a:rPr lang="en-US" sz="2000" dirty="0"/>
              <a:t>Email:	Ethics.BusinessConduct@CVSHealth.com</a:t>
            </a:r>
          </a:p>
          <a:p>
            <a:pPr algn="just"/>
            <a:endParaRPr lang="en-US" sz="2000" dirty="0"/>
          </a:p>
          <a:p>
            <a:r>
              <a:rPr lang="en-US" sz="2000" dirty="0"/>
              <a:t>CIS takes compliance matters seriously. All reported concerns are             investigated by the CO or other appropriate areas. </a:t>
            </a:r>
          </a:p>
        </p:txBody>
      </p:sp>
      <p:pic>
        <p:nvPicPr>
          <p:cNvPr id="3" name="Picture 5" descr="CareFree Insurance Services Logo">
            <a:extLst>
              <a:ext uri="{FF2B5EF4-FFF2-40B4-BE49-F238E27FC236}">
                <a16:creationId xmlns:a16="http://schemas.microsoft.com/office/drawing/2014/main" id="{54589911-1E62-16F4-A8B2-C8415A7B6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305" y="5856514"/>
            <a:ext cx="1861853" cy="56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3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647396" cy="6858000"/>
          </a:xfrm>
          <a:prstGeom prst="rect">
            <a:avLst/>
          </a:prstGeom>
        </p:spPr>
      </p:pic>
      <p:sp>
        <p:nvSpPr>
          <p:cNvPr id="5" name="Rectangle 4"/>
          <p:cNvSpPr/>
          <p:nvPr/>
        </p:nvSpPr>
        <p:spPr>
          <a:xfrm>
            <a:off x="1274728" y="744802"/>
            <a:ext cx="7757147" cy="1323439"/>
          </a:xfrm>
          <a:prstGeom prst="rect">
            <a:avLst/>
          </a:prstGeom>
        </p:spPr>
        <p:txBody>
          <a:bodyPr wrap="square">
            <a:spAutoFit/>
          </a:bodyPr>
          <a:lstStyle/>
          <a:p>
            <a:r>
              <a:rPr lang="en-US" sz="2400" b="1" dirty="0"/>
              <a:t>	</a:t>
            </a:r>
            <a:r>
              <a:rPr lang="en-US" sz="2800" dirty="0">
                <a:solidFill>
                  <a:srgbClr val="1C75BC"/>
                </a:solidFill>
              </a:rPr>
              <a:t>Element 5: Conducting Internal 	Monitoring </a:t>
            </a:r>
          </a:p>
          <a:p>
            <a:r>
              <a:rPr lang="en-US" sz="2800" dirty="0">
                <a:solidFill>
                  <a:srgbClr val="1C75BC"/>
                </a:solidFill>
              </a:rPr>
              <a:t>	and Auditing </a:t>
            </a:r>
          </a:p>
          <a:p>
            <a:pPr marL="282575" indent="-282575"/>
            <a:endParaRPr lang="en-US" sz="2400" b="1" dirty="0"/>
          </a:p>
        </p:txBody>
      </p:sp>
      <p:pic>
        <p:nvPicPr>
          <p:cNvPr id="6" name="Picture 5"/>
          <p:cNvPicPr>
            <a:picLocks noChangeAspect="1"/>
          </p:cNvPicPr>
          <p:nvPr/>
        </p:nvPicPr>
        <p:blipFill>
          <a:blip r:embed="rId3"/>
          <a:stretch>
            <a:fillRect/>
          </a:stretch>
        </p:blipFill>
        <p:spPr>
          <a:xfrm>
            <a:off x="1804202" y="1835204"/>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14</a:t>
            </a:r>
          </a:p>
        </p:txBody>
      </p:sp>
      <p:sp>
        <p:nvSpPr>
          <p:cNvPr id="3" name="Rectangle 2"/>
          <p:cNvSpPr/>
          <p:nvPr/>
        </p:nvSpPr>
        <p:spPr>
          <a:xfrm>
            <a:off x="1708105" y="2140638"/>
            <a:ext cx="6375138" cy="2862322"/>
          </a:xfrm>
          <a:prstGeom prst="rect">
            <a:avLst/>
          </a:prstGeom>
        </p:spPr>
        <p:txBody>
          <a:bodyPr wrap="square">
            <a:spAutoFit/>
          </a:bodyPr>
          <a:lstStyle/>
          <a:p>
            <a:pPr algn="just"/>
            <a:r>
              <a:rPr lang="en-US" sz="2000" dirty="0"/>
              <a:t>An important aspect of our internal monitoring is assessing areas of risk in substantive regulatory changes. Input is obtained from CIS management, particularly in areas supporting our MA, MAPD, and PDP Medicare businesses. </a:t>
            </a:r>
          </a:p>
          <a:p>
            <a:pPr algn="just"/>
            <a:endParaRPr lang="en-US" sz="2000" dirty="0"/>
          </a:p>
          <a:p>
            <a:pPr algn="just"/>
            <a:r>
              <a:rPr lang="en-US" sz="2000" dirty="0"/>
              <a:t>Based on the results of our annual risk assessments, the CO develops an audit schedule and other specific targeted activities. This ensures the Company maintains proper oversight, monitoring, and compliance reviews.</a:t>
            </a:r>
          </a:p>
        </p:txBody>
      </p:sp>
      <p:pic>
        <p:nvPicPr>
          <p:cNvPr id="2" name="Picture 5" descr="CareFree Insurance Services Logo">
            <a:extLst>
              <a:ext uri="{FF2B5EF4-FFF2-40B4-BE49-F238E27FC236}">
                <a16:creationId xmlns:a16="http://schemas.microsoft.com/office/drawing/2014/main" id="{4E9C50A7-BBC0-A590-D812-B56BACE07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564" y="5794871"/>
            <a:ext cx="1961937" cy="59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0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542473" cy="6858000"/>
          </a:xfrm>
          <a:prstGeom prst="rect">
            <a:avLst/>
          </a:prstGeom>
        </p:spPr>
      </p:pic>
      <p:sp>
        <p:nvSpPr>
          <p:cNvPr id="5" name="Rectangle 4"/>
          <p:cNvSpPr/>
          <p:nvPr/>
        </p:nvSpPr>
        <p:spPr>
          <a:xfrm>
            <a:off x="980501" y="602581"/>
            <a:ext cx="7726039" cy="954107"/>
          </a:xfrm>
          <a:prstGeom prst="rect">
            <a:avLst/>
          </a:prstGeom>
        </p:spPr>
        <p:txBody>
          <a:bodyPr wrap="square">
            <a:spAutoFit/>
          </a:bodyPr>
          <a:lstStyle/>
          <a:p>
            <a:pPr marL="282575" indent="-282575"/>
            <a:r>
              <a:rPr lang="en-US" sz="2400" b="1" dirty="0"/>
              <a:t>		</a:t>
            </a:r>
            <a:r>
              <a:rPr lang="en-US" sz="2800" dirty="0">
                <a:solidFill>
                  <a:srgbClr val="1257A9"/>
                </a:solidFill>
              </a:rPr>
              <a:t>Element 6: Enforcing Standards through        </a:t>
            </a:r>
          </a:p>
          <a:p>
            <a:pPr marL="282575" indent="-282575"/>
            <a:r>
              <a:rPr lang="en-US" sz="2800" dirty="0">
                <a:solidFill>
                  <a:srgbClr val="1257A9"/>
                </a:solidFill>
              </a:rPr>
              <a:t>	  Well-Publicized Disciplinary Guidelines</a:t>
            </a:r>
          </a:p>
        </p:txBody>
      </p:sp>
      <p:pic>
        <p:nvPicPr>
          <p:cNvPr id="6" name="Picture 5"/>
          <p:cNvPicPr>
            <a:picLocks noChangeAspect="1"/>
          </p:cNvPicPr>
          <p:nvPr/>
        </p:nvPicPr>
        <p:blipFill>
          <a:blip r:embed="rId3"/>
          <a:stretch>
            <a:fillRect/>
          </a:stretch>
        </p:blipFill>
        <p:spPr>
          <a:xfrm>
            <a:off x="1566326" y="1724119"/>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15</a:t>
            </a:r>
          </a:p>
        </p:txBody>
      </p:sp>
      <p:sp>
        <p:nvSpPr>
          <p:cNvPr id="2" name="Rectangle 1"/>
          <p:cNvSpPr/>
          <p:nvPr/>
        </p:nvSpPr>
        <p:spPr>
          <a:xfrm>
            <a:off x="1462661" y="2030381"/>
            <a:ext cx="7121537" cy="3600986"/>
          </a:xfrm>
          <a:prstGeom prst="rect">
            <a:avLst/>
          </a:prstGeom>
        </p:spPr>
        <p:txBody>
          <a:bodyPr wrap="square">
            <a:spAutoFit/>
          </a:bodyPr>
          <a:lstStyle/>
          <a:p>
            <a:pPr algn="just"/>
            <a:r>
              <a:rPr lang="en-US" sz="1900" dirty="0"/>
              <a:t>Disciplinary guidelines are included in the Code of Conduct distributed to all new employees. It’s also accessible through the CIS intranet site to all Company employees. The Company also maintains written policies, other procedures, and workplace rules. Colleagues are expected to read, understand, and follow all various Company materials related to the colleague’s position.  To better serve our customers, clients, and patients, each colleague should understand why we are in business and how we conduct our business. </a:t>
            </a:r>
          </a:p>
          <a:p>
            <a:pPr algn="just"/>
            <a:endParaRPr lang="en-US" sz="1900" dirty="0"/>
          </a:p>
          <a:p>
            <a:pPr algn="just"/>
            <a:r>
              <a:rPr lang="en-US" sz="1900" dirty="0"/>
              <a:t>CIS disciplinary actions are strictly enforced at all levels within the Company without prejudice. They include corrective actions up through termination.    </a:t>
            </a:r>
          </a:p>
        </p:txBody>
      </p:sp>
      <p:pic>
        <p:nvPicPr>
          <p:cNvPr id="3" name="Picture 5" descr="CareFree Insurance Services Logo">
            <a:extLst>
              <a:ext uri="{FF2B5EF4-FFF2-40B4-BE49-F238E27FC236}">
                <a16:creationId xmlns:a16="http://schemas.microsoft.com/office/drawing/2014/main" id="{E4F2AF24-B091-CB80-0B5C-4CC8D9178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088" y="5812816"/>
            <a:ext cx="1982901" cy="60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18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486411" cy="6858000"/>
          </a:xfrm>
          <a:prstGeom prst="rect">
            <a:avLst/>
          </a:prstGeom>
        </p:spPr>
      </p:pic>
      <p:sp>
        <p:nvSpPr>
          <p:cNvPr id="5" name="Rectangle 4"/>
          <p:cNvSpPr/>
          <p:nvPr/>
        </p:nvSpPr>
        <p:spPr>
          <a:xfrm>
            <a:off x="1058639" y="511832"/>
            <a:ext cx="7282534" cy="954107"/>
          </a:xfrm>
          <a:prstGeom prst="rect">
            <a:avLst/>
          </a:prstGeom>
        </p:spPr>
        <p:txBody>
          <a:bodyPr wrap="square">
            <a:spAutoFit/>
          </a:bodyPr>
          <a:lstStyle/>
          <a:p>
            <a:r>
              <a:rPr lang="en-US" sz="2400" b="1" dirty="0"/>
              <a:t>	</a:t>
            </a:r>
            <a:r>
              <a:rPr lang="en-US" sz="2800" dirty="0">
                <a:solidFill>
                  <a:srgbClr val="1C75BC"/>
                </a:solidFill>
              </a:rPr>
              <a:t>Element 7: Responding Promptly to Detected 	Offenses and Undertaking Corrective Action </a:t>
            </a:r>
          </a:p>
        </p:txBody>
      </p:sp>
      <p:pic>
        <p:nvPicPr>
          <p:cNvPr id="6" name="Picture 5"/>
          <p:cNvPicPr>
            <a:picLocks noChangeAspect="1"/>
          </p:cNvPicPr>
          <p:nvPr/>
        </p:nvPicPr>
        <p:blipFill>
          <a:blip r:embed="rId3"/>
          <a:stretch>
            <a:fillRect/>
          </a:stretch>
        </p:blipFill>
        <p:spPr>
          <a:xfrm>
            <a:off x="1609279" y="1618495"/>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16</a:t>
            </a:r>
          </a:p>
        </p:txBody>
      </p:sp>
      <p:sp>
        <p:nvSpPr>
          <p:cNvPr id="3" name="Rectangle 2"/>
          <p:cNvSpPr/>
          <p:nvPr/>
        </p:nvSpPr>
        <p:spPr>
          <a:xfrm>
            <a:off x="1486411" y="1858849"/>
            <a:ext cx="6645535" cy="4062651"/>
          </a:xfrm>
          <a:prstGeom prst="rect">
            <a:avLst/>
          </a:prstGeom>
        </p:spPr>
        <p:txBody>
          <a:bodyPr wrap="square">
            <a:spAutoFit/>
          </a:bodyPr>
          <a:lstStyle/>
          <a:p>
            <a:pPr algn="just"/>
            <a:r>
              <a:rPr lang="en-US" sz="2000" dirty="0"/>
              <a:t>As previously stated, we provide a reprisal-free environment. We encourage employees to raise ethical or compliance concerns without fear of retaliation. We take ethical and compliance matters seriously. All reported matters are thoroughly investigated.</a:t>
            </a:r>
          </a:p>
          <a:p>
            <a:pPr algn="just"/>
            <a:endParaRPr lang="en-US" sz="2000" dirty="0"/>
          </a:p>
          <a:p>
            <a:pPr algn="just"/>
            <a:r>
              <a:rPr lang="en-US" sz="2000" dirty="0"/>
              <a:t>Disciplinary or corrective action in response to a substantiated allegation is an integral part of the CIS Compliance Program. Corrective actions are implemented whenever there is a confirmed incident of non-compliance. Non-compliance is identified through a variety of sources, such as self-reporting channels, insurance carrier audits, internal reviews, and agent complaints. </a:t>
            </a:r>
          </a:p>
        </p:txBody>
      </p:sp>
      <p:pic>
        <p:nvPicPr>
          <p:cNvPr id="2" name="Picture 5" descr="CareFree Insurance Services Logo">
            <a:extLst>
              <a:ext uri="{FF2B5EF4-FFF2-40B4-BE49-F238E27FC236}">
                <a16:creationId xmlns:a16="http://schemas.microsoft.com/office/drawing/2014/main" id="{934F0F9E-7797-4116-187F-66763509CD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741" y="5881887"/>
            <a:ext cx="1895909" cy="57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1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71" y="0"/>
            <a:ext cx="1549576" cy="6858001"/>
          </a:xfrm>
          <a:prstGeom prst="rect">
            <a:avLst/>
          </a:prstGeom>
        </p:spPr>
      </p:pic>
      <p:sp>
        <p:nvSpPr>
          <p:cNvPr id="5" name="Rectangle 4"/>
          <p:cNvSpPr/>
          <p:nvPr/>
        </p:nvSpPr>
        <p:spPr>
          <a:xfrm>
            <a:off x="1073725" y="557354"/>
            <a:ext cx="7402279" cy="1015663"/>
          </a:xfrm>
          <a:prstGeom prst="rect">
            <a:avLst/>
          </a:prstGeom>
        </p:spPr>
        <p:txBody>
          <a:bodyPr wrap="square">
            <a:spAutoFit/>
          </a:bodyPr>
          <a:lstStyle/>
          <a:p>
            <a:pPr marL="282575" indent="-282575"/>
            <a:r>
              <a:rPr lang="en-US" sz="2400" b="1" dirty="0"/>
              <a:t>		</a:t>
            </a:r>
            <a:r>
              <a:rPr lang="en-US" sz="2800" dirty="0">
                <a:solidFill>
                  <a:srgbClr val="1C75BC"/>
                </a:solidFill>
              </a:rPr>
              <a:t>Responding Promptly to Detected Offenses 	and Undertaking Corrective Action  </a:t>
            </a:r>
            <a:r>
              <a:rPr lang="en-US" sz="3200" dirty="0">
                <a:solidFill>
                  <a:srgbClr val="1257A9"/>
                </a:solidFill>
              </a:rPr>
              <a:t>	</a:t>
            </a:r>
            <a:endParaRPr lang="en-US" sz="2400" b="1" dirty="0"/>
          </a:p>
        </p:txBody>
      </p:sp>
      <p:pic>
        <p:nvPicPr>
          <p:cNvPr id="6" name="Picture 5"/>
          <p:cNvPicPr>
            <a:picLocks noChangeAspect="1"/>
          </p:cNvPicPr>
          <p:nvPr/>
        </p:nvPicPr>
        <p:blipFill>
          <a:blip r:embed="rId3"/>
          <a:stretch>
            <a:fillRect/>
          </a:stretch>
        </p:blipFill>
        <p:spPr>
          <a:xfrm>
            <a:off x="1630799" y="1674399"/>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17</a:t>
            </a:r>
          </a:p>
        </p:txBody>
      </p:sp>
      <p:sp>
        <p:nvSpPr>
          <p:cNvPr id="3" name="Rectangle 2"/>
          <p:cNvSpPr/>
          <p:nvPr/>
        </p:nvSpPr>
        <p:spPr>
          <a:xfrm>
            <a:off x="1514117" y="1898822"/>
            <a:ext cx="6635272" cy="4339650"/>
          </a:xfrm>
          <a:prstGeom prst="rect">
            <a:avLst/>
          </a:prstGeom>
        </p:spPr>
        <p:txBody>
          <a:bodyPr wrap="square">
            <a:spAutoFit/>
          </a:bodyPr>
          <a:lstStyle/>
          <a:p>
            <a:pPr algn="just"/>
            <a:r>
              <a:rPr lang="en-US" sz="2000" dirty="0"/>
              <a:t>Whenever CIS identifies an incident of misconduct, non-compliance, or FWA, prompt action is taken investigating the matter. We determine the root cause and outline effective corrective action as deemed appropriate.</a:t>
            </a:r>
          </a:p>
          <a:p>
            <a:endParaRPr lang="en-US" dirty="0"/>
          </a:p>
          <a:p>
            <a:pPr algn="just"/>
            <a:r>
              <a:rPr lang="en-US" sz="2000" dirty="0"/>
              <a:t>The CO is responsible for reviewing cases of misconduct and non-compliance related to both employees and agents. When necessary, the CO discloses such incidents and coordinating corrective action to insurance carriers. </a:t>
            </a:r>
          </a:p>
          <a:p>
            <a:pPr algn="just"/>
            <a:endParaRPr lang="en-US" dirty="0"/>
          </a:p>
          <a:p>
            <a:pPr algn="just"/>
            <a:r>
              <a:rPr lang="en-US" sz="2000" dirty="0"/>
              <a:t>Due to the complex nature of some of the cases (particularly fraud investigations), the CO may delegate all or a portion of the responsibility to the Special Investigations Unit (SIU).</a:t>
            </a:r>
          </a:p>
          <a:p>
            <a:r>
              <a:rPr lang="en-US" sz="2000" dirty="0"/>
              <a:t> </a:t>
            </a:r>
          </a:p>
        </p:txBody>
      </p:sp>
      <p:pic>
        <p:nvPicPr>
          <p:cNvPr id="2" name="Picture 5" descr="CareFree Insurance Services Logo">
            <a:extLst>
              <a:ext uri="{FF2B5EF4-FFF2-40B4-BE49-F238E27FC236}">
                <a16:creationId xmlns:a16="http://schemas.microsoft.com/office/drawing/2014/main" id="{24CF0107-CFBE-69D5-6E3B-CB48BA043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785" y="5978474"/>
            <a:ext cx="1828663" cy="5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2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7583" y="0"/>
            <a:ext cx="2001376" cy="6883656"/>
          </a:xfrm>
          <a:prstGeom prst="rect">
            <a:avLst/>
          </a:prstGeom>
        </p:spPr>
      </p:pic>
      <p:sp>
        <p:nvSpPr>
          <p:cNvPr id="5" name="Rectangle 4"/>
          <p:cNvSpPr/>
          <p:nvPr/>
        </p:nvSpPr>
        <p:spPr>
          <a:xfrm>
            <a:off x="448215" y="593362"/>
            <a:ext cx="6756298" cy="769441"/>
          </a:xfrm>
          <a:prstGeom prst="rect">
            <a:avLst/>
          </a:prstGeom>
        </p:spPr>
        <p:txBody>
          <a:bodyPr wrap="square">
            <a:spAutoFit/>
          </a:bodyPr>
          <a:lstStyle/>
          <a:p>
            <a:r>
              <a:rPr lang="en-US" sz="4400" dirty="0">
                <a:solidFill>
                  <a:srgbClr val="1C75BC"/>
                </a:solidFill>
                <a:latin typeface="Univers 65 Bold"/>
                <a:cs typeface="Univers 65 Bold"/>
              </a:rPr>
              <a:t>Introduction</a:t>
            </a:r>
            <a:endParaRPr lang="en-US" sz="4400" dirty="0">
              <a:solidFill>
                <a:srgbClr val="1C75BC"/>
              </a:solidFill>
            </a:endParaRPr>
          </a:p>
        </p:txBody>
      </p:sp>
      <p:pic>
        <p:nvPicPr>
          <p:cNvPr id="7" name="Picture 6"/>
          <p:cNvPicPr>
            <a:picLocks noChangeAspect="1"/>
          </p:cNvPicPr>
          <p:nvPr/>
        </p:nvPicPr>
        <p:blipFill>
          <a:blip r:embed="rId3"/>
          <a:stretch>
            <a:fillRect/>
          </a:stretch>
        </p:blipFill>
        <p:spPr>
          <a:xfrm>
            <a:off x="580374" y="1430473"/>
            <a:ext cx="4760873" cy="50291"/>
          </a:xfrm>
          <a:prstGeom prst="rect">
            <a:avLst/>
          </a:prstGeom>
        </p:spPr>
      </p:pic>
      <p:sp>
        <p:nvSpPr>
          <p:cNvPr id="9" name="Rectangle 8"/>
          <p:cNvSpPr/>
          <p:nvPr/>
        </p:nvSpPr>
        <p:spPr>
          <a:xfrm>
            <a:off x="6556590" y="6099009"/>
            <a:ext cx="2027608" cy="276999"/>
          </a:xfrm>
          <a:prstGeom prst="rect">
            <a:avLst/>
          </a:prstGeom>
        </p:spPr>
        <p:txBody>
          <a:bodyPr wrap="square">
            <a:spAutoFit/>
          </a:bodyPr>
          <a:lstStyle/>
          <a:p>
            <a:r>
              <a:rPr lang="en-US" sz="1200" dirty="0">
                <a:solidFill>
                  <a:srgbClr val="1257A9"/>
                </a:solidFill>
              </a:rPr>
              <a:t>2</a:t>
            </a:r>
          </a:p>
        </p:txBody>
      </p:sp>
      <p:sp>
        <p:nvSpPr>
          <p:cNvPr id="3" name="Rectangle 2"/>
          <p:cNvSpPr/>
          <p:nvPr/>
        </p:nvSpPr>
        <p:spPr>
          <a:xfrm>
            <a:off x="473990" y="1743031"/>
            <a:ext cx="6628774" cy="3785652"/>
          </a:xfrm>
          <a:prstGeom prst="rect">
            <a:avLst/>
          </a:prstGeom>
        </p:spPr>
        <p:txBody>
          <a:bodyPr wrap="square">
            <a:spAutoFit/>
          </a:bodyPr>
          <a:lstStyle/>
          <a:p>
            <a:pPr algn="just"/>
            <a:r>
              <a:rPr lang="en-US" sz="2000" dirty="0"/>
              <a:t>CareFree Insurance Services (CIS) is committed to excellence through the services we provide to our business partners, agents, and customers. </a:t>
            </a:r>
          </a:p>
          <a:p>
            <a:pPr algn="just"/>
            <a:endParaRPr lang="en-US" sz="2000" dirty="0"/>
          </a:p>
          <a:p>
            <a:pPr algn="just"/>
            <a:r>
              <a:rPr lang="en-US" sz="2000" dirty="0"/>
              <a:t>We strive to uphold a culture of compliance and integrity. We  incorporate legal, business, and ethical standards in all our  corporate operations. </a:t>
            </a:r>
          </a:p>
          <a:p>
            <a:pPr algn="just"/>
            <a:endParaRPr lang="en-US" sz="2000" dirty="0"/>
          </a:p>
          <a:p>
            <a:pPr algn="just"/>
            <a:r>
              <a:rPr lang="en-US" sz="2000" dirty="0"/>
              <a:t>We maintain formal processes of ongoing reviews, risk assessments, and improvements. This ensures we have sufficient practices in place in promoting compliance with all applicable federal and state regulations.</a:t>
            </a:r>
          </a:p>
        </p:txBody>
      </p:sp>
      <p:pic>
        <p:nvPicPr>
          <p:cNvPr id="2" name="Picture 5" descr="CareFree Insurance Services Logo">
            <a:extLst>
              <a:ext uri="{FF2B5EF4-FFF2-40B4-BE49-F238E27FC236}">
                <a16:creationId xmlns:a16="http://schemas.microsoft.com/office/drawing/2014/main" id="{2AD983BF-EC2B-0570-3202-8F3743D6AB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23" y="5853559"/>
            <a:ext cx="1986406" cy="60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6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61018" y="-12828"/>
            <a:ext cx="2382982" cy="6870828"/>
          </a:xfrm>
          <a:prstGeom prst="rect">
            <a:avLst/>
          </a:prstGeom>
        </p:spPr>
      </p:pic>
      <p:sp>
        <p:nvSpPr>
          <p:cNvPr id="5" name="Rectangle 4"/>
          <p:cNvSpPr/>
          <p:nvPr/>
        </p:nvSpPr>
        <p:spPr>
          <a:xfrm>
            <a:off x="459101" y="755656"/>
            <a:ext cx="6756298" cy="769441"/>
          </a:xfrm>
          <a:prstGeom prst="rect">
            <a:avLst/>
          </a:prstGeom>
        </p:spPr>
        <p:txBody>
          <a:bodyPr wrap="square">
            <a:spAutoFit/>
          </a:bodyPr>
          <a:lstStyle/>
          <a:p>
            <a:r>
              <a:rPr lang="en-US" sz="4400" dirty="0">
                <a:solidFill>
                  <a:srgbClr val="1C75BC"/>
                </a:solidFill>
                <a:latin typeface="Univers 65 Bold"/>
                <a:cs typeface="Univers 65 Bold"/>
              </a:rPr>
              <a:t>Introduction</a:t>
            </a:r>
            <a:endParaRPr lang="en-US" sz="4400" dirty="0">
              <a:solidFill>
                <a:srgbClr val="1C75BC"/>
              </a:solidFill>
            </a:endParaRPr>
          </a:p>
        </p:txBody>
      </p:sp>
      <p:pic>
        <p:nvPicPr>
          <p:cNvPr id="7" name="Picture 6"/>
          <p:cNvPicPr>
            <a:picLocks noChangeAspect="1"/>
          </p:cNvPicPr>
          <p:nvPr/>
        </p:nvPicPr>
        <p:blipFill>
          <a:blip r:embed="rId3"/>
          <a:stretch>
            <a:fillRect/>
          </a:stretch>
        </p:blipFill>
        <p:spPr>
          <a:xfrm>
            <a:off x="569488" y="1648186"/>
            <a:ext cx="4760873" cy="50291"/>
          </a:xfrm>
          <a:prstGeom prst="rect">
            <a:avLst/>
          </a:prstGeom>
        </p:spPr>
      </p:pic>
      <p:sp>
        <p:nvSpPr>
          <p:cNvPr id="9" name="Rectangle 8"/>
          <p:cNvSpPr/>
          <p:nvPr/>
        </p:nvSpPr>
        <p:spPr>
          <a:xfrm>
            <a:off x="6556590" y="6099009"/>
            <a:ext cx="2027608" cy="276999"/>
          </a:xfrm>
          <a:prstGeom prst="rect">
            <a:avLst/>
          </a:prstGeom>
        </p:spPr>
        <p:txBody>
          <a:bodyPr wrap="square">
            <a:spAutoFit/>
          </a:bodyPr>
          <a:lstStyle/>
          <a:p>
            <a:r>
              <a:rPr lang="en-US" sz="1200" dirty="0">
                <a:solidFill>
                  <a:srgbClr val="1257A9"/>
                </a:solidFill>
              </a:rPr>
              <a:t>3</a:t>
            </a:r>
          </a:p>
        </p:txBody>
      </p:sp>
      <p:sp>
        <p:nvSpPr>
          <p:cNvPr id="3" name="Rectangle 2"/>
          <p:cNvSpPr/>
          <p:nvPr/>
        </p:nvSpPr>
        <p:spPr>
          <a:xfrm>
            <a:off x="510654" y="1946586"/>
            <a:ext cx="6045936" cy="3477875"/>
          </a:xfrm>
          <a:prstGeom prst="rect">
            <a:avLst/>
          </a:prstGeom>
        </p:spPr>
        <p:txBody>
          <a:bodyPr wrap="square">
            <a:spAutoFit/>
          </a:bodyPr>
          <a:lstStyle/>
          <a:p>
            <a:pPr algn="just"/>
            <a:r>
              <a:rPr lang="en-US" sz="2000" dirty="0"/>
              <a:t>CIS is a Field Marketing Organization (FMO) in the Medicare senior life and health insurance markets.</a:t>
            </a:r>
          </a:p>
          <a:p>
            <a:pPr algn="just"/>
            <a:endParaRPr lang="en-US" sz="2000" dirty="0"/>
          </a:p>
          <a:p>
            <a:pPr algn="just"/>
            <a:r>
              <a:rPr lang="en-US" sz="2000" dirty="0"/>
              <a:t>We contract as a First Tier, Downstream, and Related Entity (FDR) with Medicare plan carriers offering Medicare Advantage (MA) and Prescription Drug (PD) plans. </a:t>
            </a:r>
          </a:p>
          <a:p>
            <a:pPr algn="just"/>
            <a:endParaRPr lang="en-US" sz="2000" dirty="0"/>
          </a:p>
          <a:p>
            <a:pPr algn="just"/>
            <a:r>
              <a:rPr lang="en-US" sz="2000" dirty="0"/>
              <a:t>Being in the Medicare industry, we know the importance of complying with all applicable federal and state regulations. </a:t>
            </a:r>
            <a:r>
              <a:rPr lang="en-US" sz="2000" strike="sngStrike" dirty="0">
                <a:solidFill>
                  <a:srgbClr val="FF0000"/>
                </a:solidFill>
              </a:rPr>
              <a:t> </a:t>
            </a:r>
            <a:endParaRPr lang="en-US" strike="sngStrike" dirty="0">
              <a:solidFill>
                <a:srgbClr val="FF0000"/>
              </a:solidFill>
            </a:endParaRPr>
          </a:p>
        </p:txBody>
      </p:sp>
      <p:pic>
        <p:nvPicPr>
          <p:cNvPr id="2" name="Picture 5" descr="CareFree Insurance Services Logo">
            <a:extLst>
              <a:ext uri="{FF2B5EF4-FFF2-40B4-BE49-F238E27FC236}">
                <a16:creationId xmlns:a16="http://schemas.microsoft.com/office/drawing/2014/main" id="{AF35BEFD-1F4B-8E06-411E-C86C1AE2A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76" y="5848623"/>
            <a:ext cx="2027608" cy="61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0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3762" y="0"/>
            <a:ext cx="2457698" cy="6883656"/>
          </a:xfrm>
          <a:prstGeom prst="rect">
            <a:avLst/>
          </a:prstGeom>
        </p:spPr>
      </p:pic>
      <p:sp>
        <p:nvSpPr>
          <p:cNvPr id="5" name="Rectangle 4"/>
          <p:cNvSpPr/>
          <p:nvPr/>
        </p:nvSpPr>
        <p:spPr>
          <a:xfrm>
            <a:off x="448215" y="722998"/>
            <a:ext cx="6756298" cy="769441"/>
          </a:xfrm>
          <a:prstGeom prst="rect">
            <a:avLst/>
          </a:prstGeom>
        </p:spPr>
        <p:txBody>
          <a:bodyPr wrap="square">
            <a:spAutoFit/>
          </a:bodyPr>
          <a:lstStyle/>
          <a:p>
            <a:r>
              <a:rPr lang="en-US" sz="4400" dirty="0">
                <a:solidFill>
                  <a:srgbClr val="1C75BC"/>
                </a:solidFill>
                <a:latin typeface="Univers 65 Bold"/>
                <a:cs typeface="Univers 65 Bold"/>
              </a:rPr>
              <a:t>Introduction</a:t>
            </a:r>
            <a:endParaRPr lang="en-US" sz="4400" dirty="0">
              <a:solidFill>
                <a:srgbClr val="1C75BC"/>
              </a:solidFill>
            </a:endParaRPr>
          </a:p>
        </p:txBody>
      </p:sp>
      <p:pic>
        <p:nvPicPr>
          <p:cNvPr id="7" name="Picture 6"/>
          <p:cNvPicPr>
            <a:picLocks noChangeAspect="1"/>
          </p:cNvPicPr>
          <p:nvPr/>
        </p:nvPicPr>
        <p:blipFill>
          <a:blip r:embed="rId3"/>
          <a:stretch>
            <a:fillRect/>
          </a:stretch>
        </p:blipFill>
        <p:spPr>
          <a:xfrm>
            <a:off x="558602" y="1645219"/>
            <a:ext cx="4760873" cy="50291"/>
          </a:xfrm>
          <a:prstGeom prst="rect">
            <a:avLst/>
          </a:prstGeom>
        </p:spPr>
      </p:pic>
      <p:sp>
        <p:nvSpPr>
          <p:cNvPr id="9" name="Rectangle 8"/>
          <p:cNvSpPr/>
          <p:nvPr/>
        </p:nvSpPr>
        <p:spPr>
          <a:xfrm>
            <a:off x="6556590" y="6099009"/>
            <a:ext cx="2027608" cy="276999"/>
          </a:xfrm>
          <a:prstGeom prst="rect">
            <a:avLst/>
          </a:prstGeom>
        </p:spPr>
        <p:txBody>
          <a:bodyPr wrap="square">
            <a:spAutoFit/>
          </a:bodyPr>
          <a:lstStyle/>
          <a:p>
            <a:r>
              <a:rPr lang="en-US" sz="1200" dirty="0">
                <a:solidFill>
                  <a:srgbClr val="1257A9"/>
                </a:solidFill>
              </a:rPr>
              <a:t>4</a:t>
            </a:r>
          </a:p>
        </p:txBody>
      </p:sp>
      <p:sp>
        <p:nvSpPr>
          <p:cNvPr id="3" name="Rectangle 2"/>
          <p:cNvSpPr/>
          <p:nvPr/>
        </p:nvSpPr>
        <p:spPr>
          <a:xfrm>
            <a:off x="448217" y="1979865"/>
            <a:ext cx="6245545" cy="2862322"/>
          </a:xfrm>
          <a:prstGeom prst="rect">
            <a:avLst/>
          </a:prstGeom>
        </p:spPr>
        <p:txBody>
          <a:bodyPr wrap="square">
            <a:spAutoFit/>
          </a:bodyPr>
          <a:lstStyle/>
          <a:p>
            <a:pPr algn="just"/>
            <a:r>
              <a:rPr lang="en-US" sz="2000" dirty="0"/>
              <a:t>The CIS Compliance Program is an essential business tool. It promotes legal and ethical business conduct. It also prevents, detects, and resolves non-compliant conduct. This includes fraud, waste, and abuse of government funded programs.</a:t>
            </a:r>
          </a:p>
          <a:p>
            <a:pPr algn="just"/>
            <a:endParaRPr lang="en-US" sz="2000" dirty="0"/>
          </a:p>
          <a:p>
            <a:pPr algn="just"/>
            <a:r>
              <a:rPr lang="en-US" sz="2000" dirty="0"/>
              <a:t>This Compliance Program description outlines ways CIS employees and business partners can operate compliantly. It also incorporates pertinent laws and regulations. </a:t>
            </a:r>
          </a:p>
        </p:txBody>
      </p:sp>
      <p:pic>
        <p:nvPicPr>
          <p:cNvPr id="8" name="Picture 5" descr="CareFree Insurance Services Logo">
            <a:extLst>
              <a:ext uri="{FF2B5EF4-FFF2-40B4-BE49-F238E27FC236}">
                <a16:creationId xmlns:a16="http://schemas.microsoft.com/office/drawing/2014/main" id="{6B8AC01E-8E71-DC99-495C-6DF4537FB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1" y="5724681"/>
            <a:ext cx="2149630" cy="65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10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625546"/>
            <a:ext cx="9144000" cy="2017190"/>
          </a:xfrm>
          <a:prstGeom prst="rect">
            <a:avLst/>
          </a:prstGeom>
        </p:spPr>
      </p:pic>
      <p:sp>
        <p:nvSpPr>
          <p:cNvPr id="7" name="Rectangle 6"/>
          <p:cNvSpPr/>
          <p:nvPr/>
        </p:nvSpPr>
        <p:spPr>
          <a:xfrm>
            <a:off x="534390" y="607863"/>
            <a:ext cx="8300210" cy="707886"/>
          </a:xfrm>
          <a:prstGeom prst="rect">
            <a:avLst/>
          </a:prstGeom>
        </p:spPr>
        <p:txBody>
          <a:bodyPr wrap="square">
            <a:spAutoFit/>
          </a:bodyPr>
          <a:lstStyle/>
          <a:p>
            <a:r>
              <a:rPr lang="en-US" sz="4000" dirty="0">
                <a:solidFill>
                  <a:srgbClr val="1C75BC"/>
                </a:solidFill>
                <a:latin typeface="Univers 65 Bold"/>
                <a:cs typeface="Univers 65 Bold"/>
              </a:rPr>
              <a:t>Program Definition &amp; Elements</a:t>
            </a:r>
            <a:endParaRPr lang="en-US" sz="4000" dirty="0">
              <a:solidFill>
                <a:srgbClr val="1C75BC"/>
              </a:solidFill>
            </a:endParaRPr>
          </a:p>
        </p:txBody>
      </p:sp>
      <p:pic>
        <p:nvPicPr>
          <p:cNvPr id="8" name="Picture 7"/>
          <p:cNvPicPr>
            <a:picLocks noChangeAspect="1"/>
          </p:cNvPicPr>
          <p:nvPr/>
        </p:nvPicPr>
        <p:blipFill>
          <a:blip r:embed="rId3"/>
          <a:stretch>
            <a:fillRect/>
          </a:stretch>
        </p:blipFill>
        <p:spPr>
          <a:xfrm>
            <a:off x="656045" y="1376250"/>
            <a:ext cx="5190787" cy="54832"/>
          </a:xfrm>
          <a:prstGeom prst="rect">
            <a:avLst/>
          </a:prstGeom>
        </p:spPr>
      </p:pic>
      <p:sp>
        <p:nvSpPr>
          <p:cNvPr id="9" name="Rectangle 8"/>
          <p:cNvSpPr/>
          <p:nvPr/>
        </p:nvSpPr>
        <p:spPr>
          <a:xfrm>
            <a:off x="566057" y="1680724"/>
            <a:ext cx="7759795" cy="3170099"/>
          </a:xfrm>
          <a:prstGeom prst="rect">
            <a:avLst/>
          </a:prstGeom>
        </p:spPr>
        <p:txBody>
          <a:bodyPr wrap="square">
            <a:spAutoFit/>
          </a:bodyPr>
          <a:lstStyle/>
          <a:p>
            <a:pPr algn="just"/>
            <a:r>
              <a:rPr lang="en-US" sz="2000" dirty="0"/>
              <a:t>The </a:t>
            </a:r>
            <a:r>
              <a:rPr lang="en-US" sz="2000" i="1" dirty="0"/>
              <a:t>Medicare Managed Care Manual </a:t>
            </a:r>
            <a:r>
              <a:rPr lang="en-US" sz="2000" dirty="0"/>
              <a:t>(MMCM), Chapter 21: Compliance Program Guidelines, lists the requirements for an effective Compliance Program. In addition, the Office of Inspector General (OIG) of the Department of Health and Human Services (HHS) has detailed guidelines on compliance programs accessible for various entities in the health care industry. </a:t>
            </a:r>
          </a:p>
          <a:p>
            <a:pPr algn="just"/>
            <a:endParaRPr lang="en-US" sz="2000" dirty="0"/>
          </a:p>
          <a:p>
            <a:pPr algn="just"/>
            <a:r>
              <a:rPr lang="en-US" sz="2000" dirty="0"/>
              <a:t>We’re an organization closely aligned with the health care industry. Our CIS Compliance Program ensures HHS core requirements are maintained through </a:t>
            </a:r>
            <a:r>
              <a:rPr lang="en-US" sz="2000" i="1" dirty="0"/>
              <a:t>The 7 Elements of a Compliance Program</a:t>
            </a:r>
            <a:r>
              <a:rPr lang="en-US" sz="2000" dirty="0"/>
              <a:t>.</a:t>
            </a:r>
          </a:p>
        </p:txBody>
      </p:sp>
      <p:sp>
        <p:nvSpPr>
          <p:cNvPr id="10" name="Rectangle 9"/>
          <p:cNvSpPr/>
          <p:nvPr/>
        </p:nvSpPr>
        <p:spPr>
          <a:xfrm>
            <a:off x="8462814" y="299342"/>
            <a:ext cx="2027608" cy="276999"/>
          </a:xfrm>
          <a:prstGeom prst="rect">
            <a:avLst/>
          </a:prstGeom>
        </p:spPr>
        <p:txBody>
          <a:bodyPr wrap="square">
            <a:spAutoFit/>
          </a:bodyPr>
          <a:lstStyle/>
          <a:p>
            <a:r>
              <a:rPr lang="en-US" sz="1200" dirty="0">
                <a:solidFill>
                  <a:srgbClr val="1257A9"/>
                </a:solidFill>
              </a:rPr>
              <a:t>5</a:t>
            </a:r>
          </a:p>
        </p:txBody>
      </p:sp>
      <p:pic>
        <p:nvPicPr>
          <p:cNvPr id="3" name="Picture 5" descr="CareFree Insurance Services Logo">
            <a:extLst>
              <a:ext uri="{FF2B5EF4-FFF2-40B4-BE49-F238E27FC236}">
                <a16:creationId xmlns:a16="http://schemas.microsoft.com/office/drawing/2014/main" id="{2B753D4B-7FBF-D195-F0AD-767861B00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597" y="5851283"/>
            <a:ext cx="1993919" cy="60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8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73775" cy="6858000"/>
          </a:xfrm>
          <a:prstGeom prst="rect">
            <a:avLst/>
          </a:prstGeom>
        </p:spPr>
      </p:pic>
      <p:sp>
        <p:nvSpPr>
          <p:cNvPr id="5" name="Rectangle 4"/>
          <p:cNvSpPr/>
          <p:nvPr/>
        </p:nvSpPr>
        <p:spPr>
          <a:xfrm>
            <a:off x="1136170" y="335918"/>
            <a:ext cx="7628810" cy="954107"/>
          </a:xfrm>
          <a:prstGeom prst="rect">
            <a:avLst/>
          </a:prstGeom>
        </p:spPr>
        <p:txBody>
          <a:bodyPr wrap="square">
            <a:spAutoFit/>
          </a:bodyPr>
          <a:lstStyle/>
          <a:p>
            <a:pPr>
              <a:tabLst>
                <a:tab pos="349250" algn="l"/>
                <a:tab pos="457200" algn="l"/>
              </a:tabLst>
            </a:pPr>
            <a:r>
              <a:rPr lang="en-US" sz="2400" b="1" dirty="0"/>
              <a:t>	</a:t>
            </a:r>
            <a:r>
              <a:rPr lang="en-US" sz="2800" dirty="0">
                <a:solidFill>
                  <a:srgbClr val="1C75BC"/>
                </a:solidFill>
              </a:rPr>
              <a:t>Element 1: Implementing Written Policies, 	Procedures, and Standards of Conduct</a:t>
            </a:r>
          </a:p>
        </p:txBody>
      </p:sp>
      <p:pic>
        <p:nvPicPr>
          <p:cNvPr id="6" name="Picture 5"/>
          <p:cNvPicPr>
            <a:picLocks noChangeAspect="1"/>
          </p:cNvPicPr>
          <p:nvPr/>
        </p:nvPicPr>
        <p:blipFill>
          <a:blip r:embed="rId3"/>
          <a:stretch>
            <a:fillRect/>
          </a:stretch>
        </p:blipFill>
        <p:spPr>
          <a:xfrm>
            <a:off x="1583546" y="1370169"/>
            <a:ext cx="3606800" cy="38100"/>
          </a:xfrm>
          <a:prstGeom prst="rect">
            <a:avLst/>
          </a:prstGeom>
        </p:spPr>
      </p:pic>
      <p:sp>
        <p:nvSpPr>
          <p:cNvPr id="8" name="Rectangle 7"/>
          <p:cNvSpPr/>
          <p:nvPr/>
        </p:nvSpPr>
        <p:spPr>
          <a:xfrm>
            <a:off x="1473775" y="1505294"/>
            <a:ext cx="7189934" cy="4932119"/>
          </a:xfrm>
          <a:prstGeom prst="rect">
            <a:avLst/>
          </a:prstGeom>
        </p:spPr>
        <p:txBody>
          <a:bodyPr wrap="square">
            <a:spAutoFit/>
          </a:bodyPr>
          <a:lstStyle/>
          <a:p>
            <a:pPr algn="just"/>
            <a:r>
              <a:rPr lang="en-US" sz="1950" dirty="0"/>
              <a:t>Our Code of Conduct (Code) reflects the Company’s commitment to the highest standards of ethical business conduct. It’s designed to be a clear, concise collection of company-wide standards. It also reflects a commitment to quality in the operations, products, and services CIS provides.</a:t>
            </a:r>
          </a:p>
          <a:p>
            <a:pPr algn="just"/>
            <a:endParaRPr lang="en-US" sz="1200" dirty="0"/>
          </a:p>
          <a:p>
            <a:pPr algn="just"/>
            <a:r>
              <a:rPr lang="en-US" sz="1950" dirty="0"/>
              <a:t>The Code is included as part of the Company’s new employee orientation. It’s also accessible on the Company’s intranet site. After reviewing the Code, new hires attest electronically they’ve read, understand, and agree to comply with its provisions, and related policies. </a:t>
            </a:r>
          </a:p>
          <a:p>
            <a:pPr algn="just"/>
            <a:endParaRPr lang="en-US" sz="1200" dirty="0"/>
          </a:p>
          <a:p>
            <a:pPr algn="just"/>
            <a:r>
              <a:rPr lang="en-US" sz="1950" dirty="0"/>
              <a:t>Policies are housed in the Company’s SharePoint site and accessible by all Company employees. The Code is available to CIS contracted agents on the CIS password-protected agent website. Complying with the Code is a condition to employment by all CIS employees. It must also be reviewed annually by all.</a:t>
            </a:r>
          </a:p>
        </p:txBody>
      </p:sp>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6</a:t>
            </a:r>
          </a:p>
        </p:txBody>
      </p:sp>
      <p:pic>
        <p:nvPicPr>
          <p:cNvPr id="3" name="Picture 5" descr="CareFree Insurance Services Logo">
            <a:extLst>
              <a:ext uri="{FF2B5EF4-FFF2-40B4-BE49-F238E27FC236}">
                <a16:creationId xmlns:a16="http://schemas.microsoft.com/office/drawing/2014/main" id="{F2C4B354-8611-D86D-F7CE-321E8DA31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508" y="6140720"/>
            <a:ext cx="1729511" cy="52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3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87055" cy="6858000"/>
          </a:xfrm>
          <a:prstGeom prst="rect">
            <a:avLst/>
          </a:prstGeom>
        </p:spPr>
      </p:pic>
      <p:sp>
        <p:nvSpPr>
          <p:cNvPr id="5" name="Rectangle 4"/>
          <p:cNvSpPr/>
          <p:nvPr/>
        </p:nvSpPr>
        <p:spPr>
          <a:xfrm>
            <a:off x="1121223" y="409076"/>
            <a:ext cx="7517088" cy="954107"/>
          </a:xfrm>
          <a:prstGeom prst="rect">
            <a:avLst/>
          </a:prstGeom>
        </p:spPr>
        <p:txBody>
          <a:bodyPr wrap="square">
            <a:spAutoFit/>
          </a:bodyPr>
          <a:lstStyle/>
          <a:p>
            <a:pPr>
              <a:tabLst>
                <a:tab pos="349250" algn="l"/>
                <a:tab pos="457200" algn="l"/>
              </a:tabLst>
            </a:pPr>
            <a:r>
              <a:rPr lang="en-US" sz="2400" b="1" dirty="0"/>
              <a:t>	</a:t>
            </a:r>
            <a:r>
              <a:rPr lang="en-US" sz="2800" dirty="0">
                <a:solidFill>
                  <a:srgbClr val="1C75BC"/>
                </a:solidFill>
              </a:rPr>
              <a:t>Implementing Written Policies, Procedures, </a:t>
            </a:r>
          </a:p>
          <a:p>
            <a:pPr>
              <a:tabLst>
                <a:tab pos="349250" algn="l"/>
                <a:tab pos="457200" algn="l"/>
              </a:tabLst>
            </a:pPr>
            <a:r>
              <a:rPr lang="en-US" sz="2800" dirty="0">
                <a:solidFill>
                  <a:srgbClr val="1C75BC"/>
                </a:solidFill>
              </a:rPr>
              <a:t>	and Standards of Conduct </a:t>
            </a:r>
          </a:p>
        </p:txBody>
      </p:sp>
      <p:pic>
        <p:nvPicPr>
          <p:cNvPr id="6" name="Picture 5"/>
          <p:cNvPicPr>
            <a:picLocks noChangeAspect="1"/>
          </p:cNvPicPr>
          <p:nvPr/>
        </p:nvPicPr>
        <p:blipFill>
          <a:blip r:embed="rId3"/>
          <a:stretch>
            <a:fillRect/>
          </a:stretch>
        </p:blipFill>
        <p:spPr>
          <a:xfrm>
            <a:off x="1543965" y="1477180"/>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7</a:t>
            </a:r>
          </a:p>
        </p:txBody>
      </p:sp>
      <p:sp>
        <p:nvSpPr>
          <p:cNvPr id="2" name="Rectangle 1"/>
          <p:cNvSpPr/>
          <p:nvPr/>
        </p:nvSpPr>
        <p:spPr>
          <a:xfrm>
            <a:off x="1458198" y="1623100"/>
            <a:ext cx="6811507" cy="4524315"/>
          </a:xfrm>
          <a:prstGeom prst="rect">
            <a:avLst/>
          </a:prstGeom>
        </p:spPr>
        <p:txBody>
          <a:bodyPr wrap="square">
            <a:spAutoFit/>
          </a:bodyPr>
          <a:lstStyle/>
          <a:p>
            <a:pPr algn="just"/>
            <a:r>
              <a:rPr lang="en-US" sz="2000" dirty="0"/>
              <a:t>Our operational policies ensure compliance with applicable regulations and CMS guidelines pertinent to our role as a First-Tier, Downstream, and Related Entity (FDR).</a:t>
            </a:r>
          </a:p>
          <a:p>
            <a:pPr algn="just"/>
            <a:endParaRPr lang="en-US" sz="1400" dirty="0"/>
          </a:p>
          <a:p>
            <a:pPr algn="just"/>
            <a:r>
              <a:rPr lang="en-US" sz="2000" dirty="0"/>
              <a:t>We also have privacy and security policies setting the standards for employees. They safeguard confidential, protected health information entrusted to us. We’re committed to complying  with applicable regulations related to health information privacy. </a:t>
            </a:r>
          </a:p>
          <a:p>
            <a:pPr algn="just"/>
            <a:endParaRPr lang="en-US" sz="1400" dirty="0"/>
          </a:p>
          <a:p>
            <a:pPr algn="just"/>
            <a:r>
              <a:rPr lang="en-US" sz="2000" dirty="0"/>
              <a:t>All employees are required to complete annually the HIPAA Privacy Awareness training. And they’re required to perform their work duties following HIPAA’s </a:t>
            </a:r>
            <a:r>
              <a:rPr lang="en-US" sz="2000" i="1" dirty="0"/>
              <a:t>minimum necessary </a:t>
            </a:r>
            <a:r>
              <a:rPr lang="en-US" sz="2000" dirty="0"/>
              <a:t>standard. This ensures access to protected health information (PHI) is limited as outlined in the HIPAA Privacy Rule.</a:t>
            </a:r>
          </a:p>
        </p:txBody>
      </p:sp>
      <p:pic>
        <p:nvPicPr>
          <p:cNvPr id="3" name="Picture 5" descr="CareFree Insurance Services Logo">
            <a:extLst>
              <a:ext uri="{FF2B5EF4-FFF2-40B4-BE49-F238E27FC236}">
                <a16:creationId xmlns:a16="http://schemas.microsoft.com/office/drawing/2014/main" id="{6794DF65-BC0E-3BD8-1B33-753B77FCE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172" y="6123027"/>
            <a:ext cx="1751543" cy="53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9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462661" cy="6858000"/>
          </a:xfrm>
          <a:prstGeom prst="rect">
            <a:avLst/>
          </a:prstGeom>
        </p:spPr>
      </p:pic>
      <p:sp>
        <p:nvSpPr>
          <p:cNvPr id="5" name="Rectangle 4"/>
          <p:cNvSpPr/>
          <p:nvPr/>
        </p:nvSpPr>
        <p:spPr>
          <a:xfrm>
            <a:off x="1070809" y="451029"/>
            <a:ext cx="7628810" cy="954107"/>
          </a:xfrm>
          <a:prstGeom prst="rect">
            <a:avLst/>
          </a:prstGeom>
        </p:spPr>
        <p:txBody>
          <a:bodyPr wrap="square">
            <a:spAutoFit/>
          </a:bodyPr>
          <a:lstStyle/>
          <a:p>
            <a:pPr>
              <a:tabLst>
                <a:tab pos="349250" algn="l"/>
                <a:tab pos="457200" algn="l"/>
              </a:tabLst>
            </a:pPr>
            <a:r>
              <a:rPr lang="en-US" sz="2400" b="1" dirty="0"/>
              <a:t>	</a:t>
            </a:r>
            <a:r>
              <a:rPr lang="en-US" sz="2800" dirty="0">
                <a:solidFill>
                  <a:srgbClr val="1C75BC"/>
                </a:solidFill>
              </a:rPr>
              <a:t>Implementing Written Policies, Procedures, and </a:t>
            </a:r>
          </a:p>
          <a:p>
            <a:pPr>
              <a:tabLst>
                <a:tab pos="349250" algn="l"/>
                <a:tab pos="457200" algn="l"/>
              </a:tabLst>
            </a:pPr>
            <a:r>
              <a:rPr lang="en-US" sz="2800" dirty="0">
                <a:solidFill>
                  <a:srgbClr val="1C75BC"/>
                </a:solidFill>
              </a:rPr>
              <a:t>	Standards of Conduct</a:t>
            </a:r>
          </a:p>
        </p:txBody>
      </p:sp>
      <p:pic>
        <p:nvPicPr>
          <p:cNvPr id="6" name="Picture 5"/>
          <p:cNvPicPr>
            <a:picLocks noChangeAspect="1"/>
          </p:cNvPicPr>
          <p:nvPr/>
        </p:nvPicPr>
        <p:blipFill>
          <a:blip r:embed="rId3"/>
          <a:stretch>
            <a:fillRect/>
          </a:stretch>
        </p:blipFill>
        <p:spPr>
          <a:xfrm>
            <a:off x="1507299" y="1536310"/>
            <a:ext cx="3606800" cy="38100"/>
          </a:xfrm>
          <a:prstGeom prst="rect">
            <a:avLst/>
          </a:prstGeom>
        </p:spPr>
      </p:pic>
      <p:sp>
        <p:nvSpPr>
          <p:cNvPr id="8" name="Rectangle 7"/>
          <p:cNvSpPr/>
          <p:nvPr/>
        </p:nvSpPr>
        <p:spPr>
          <a:xfrm>
            <a:off x="1411705" y="1695385"/>
            <a:ext cx="7204577" cy="5539978"/>
          </a:xfrm>
          <a:prstGeom prst="rect">
            <a:avLst/>
          </a:prstGeom>
        </p:spPr>
        <p:txBody>
          <a:bodyPr wrap="square">
            <a:spAutoFit/>
          </a:bodyPr>
          <a:lstStyle/>
          <a:p>
            <a:pPr algn="just">
              <a:tabLst>
                <a:tab pos="0" algn="l"/>
              </a:tabLst>
            </a:pPr>
            <a:r>
              <a:rPr lang="en-US" sz="2000" dirty="0"/>
              <a:t>CIS is committed to preventing, detecting, and correcting incidents that could lead to fraud, waste, or abuse (FWA). Our FWA plan begins with a new hire’s initial background check. This is done against both the Office of Inspector General (OIG) List of Excluded Individuals and Entities, and the General Services Administration (GSA) Excluded Parties List System. </a:t>
            </a:r>
          </a:p>
          <a:p>
            <a:pPr algn="just">
              <a:tabLst>
                <a:tab pos="0" algn="l"/>
              </a:tabLst>
            </a:pPr>
            <a:endParaRPr lang="en-US" dirty="0"/>
          </a:p>
          <a:p>
            <a:pPr algn="just">
              <a:tabLst>
                <a:tab pos="0" algn="l"/>
              </a:tabLst>
            </a:pPr>
            <a:r>
              <a:rPr lang="en-US" sz="2000" dirty="0"/>
              <a:t>Background checks are also performed on agents contracted with CIS to sell MA, MAPD, and PDP Medicare products, and Medicare Supplement plans. All employees and contracted agents are subject to monthly verification against the OIG and GSA lists.</a:t>
            </a:r>
          </a:p>
          <a:p>
            <a:pPr algn="just"/>
            <a:endParaRPr lang="en-US" dirty="0"/>
          </a:p>
          <a:p>
            <a:pPr algn="just"/>
            <a:r>
              <a:rPr lang="en-US" sz="2000" dirty="0"/>
              <a:t>Our employees play an important role in our fraud prevention program. All our employees are expected to report suspected FWA incidents.</a:t>
            </a:r>
          </a:p>
          <a:p>
            <a:endParaRPr lang="en-US" dirty="0"/>
          </a:p>
          <a:p>
            <a:endParaRPr lang="en-US" dirty="0"/>
          </a:p>
          <a:p>
            <a:endParaRPr lang="en-US" dirty="0"/>
          </a:p>
        </p:txBody>
      </p:sp>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8</a:t>
            </a:r>
          </a:p>
        </p:txBody>
      </p:sp>
      <p:pic>
        <p:nvPicPr>
          <p:cNvPr id="2" name="Picture 5" descr="CareFree Insurance Services Logo">
            <a:extLst>
              <a:ext uri="{FF2B5EF4-FFF2-40B4-BE49-F238E27FC236}">
                <a16:creationId xmlns:a16="http://schemas.microsoft.com/office/drawing/2014/main" id="{97AAB16A-B481-7AF3-3A3B-AAE1AD7F0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458" y="6044906"/>
            <a:ext cx="1718493" cy="520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647396" cy="6858000"/>
          </a:xfrm>
          <a:prstGeom prst="rect">
            <a:avLst/>
          </a:prstGeom>
        </p:spPr>
      </p:pic>
      <p:sp>
        <p:nvSpPr>
          <p:cNvPr id="5" name="Rectangle 4"/>
          <p:cNvSpPr/>
          <p:nvPr/>
        </p:nvSpPr>
        <p:spPr>
          <a:xfrm>
            <a:off x="1371273" y="537968"/>
            <a:ext cx="7628810" cy="1446550"/>
          </a:xfrm>
          <a:prstGeom prst="rect">
            <a:avLst/>
          </a:prstGeom>
        </p:spPr>
        <p:txBody>
          <a:bodyPr wrap="square">
            <a:spAutoFit/>
          </a:bodyPr>
          <a:lstStyle/>
          <a:p>
            <a:r>
              <a:rPr lang="en-US" sz="2800" dirty="0">
                <a:solidFill>
                  <a:srgbClr val="1C75BC"/>
                </a:solidFill>
              </a:rPr>
              <a:t>Element 2: Designating a Compliance Officer </a:t>
            </a:r>
          </a:p>
          <a:p>
            <a:r>
              <a:rPr lang="en-US" sz="2800" dirty="0">
                <a:solidFill>
                  <a:srgbClr val="1C75BC"/>
                </a:solidFill>
              </a:rPr>
              <a:t>and Compliance Committee</a:t>
            </a:r>
          </a:p>
          <a:p>
            <a:endParaRPr lang="en-US" sz="3200" dirty="0">
              <a:solidFill>
                <a:srgbClr val="1257A9"/>
              </a:solidFill>
            </a:endParaRPr>
          </a:p>
        </p:txBody>
      </p:sp>
      <p:pic>
        <p:nvPicPr>
          <p:cNvPr id="6" name="Picture 5"/>
          <p:cNvPicPr>
            <a:picLocks noChangeAspect="1"/>
          </p:cNvPicPr>
          <p:nvPr/>
        </p:nvPicPr>
        <p:blipFill>
          <a:blip r:embed="rId3"/>
          <a:stretch>
            <a:fillRect/>
          </a:stretch>
        </p:blipFill>
        <p:spPr>
          <a:xfrm>
            <a:off x="1487557" y="1637778"/>
            <a:ext cx="3606800" cy="38100"/>
          </a:xfrm>
          <a:prstGeom prst="rect">
            <a:avLst/>
          </a:prstGeom>
        </p:spPr>
      </p:pic>
      <p:sp>
        <p:nvSpPr>
          <p:cNvPr id="9" name="Rectangle 8"/>
          <p:cNvSpPr/>
          <p:nvPr/>
        </p:nvSpPr>
        <p:spPr>
          <a:xfrm>
            <a:off x="8584198" y="259791"/>
            <a:ext cx="2027608" cy="276999"/>
          </a:xfrm>
          <a:prstGeom prst="rect">
            <a:avLst/>
          </a:prstGeom>
        </p:spPr>
        <p:txBody>
          <a:bodyPr wrap="square">
            <a:spAutoFit/>
          </a:bodyPr>
          <a:lstStyle/>
          <a:p>
            <a:r>
              <a:rPr lang="en-US" sz="1200" dirty="0">
                <a:solidFill>
                  <a:srgbClr val="1257A9"/>
                </a:solidFill>
              </a:rPr>
              <a:t>9</a:t>
            </a:r>
          </a:p>
        </p:txBody>
      </p:sp>
      <p:sp>
        <p:nvSpPr>
          <p:cNvPr id="2" name="Rectangle 1"/>
          <p:cNvSpPr/>
          <p:nvPr/>
        </p:nvSpPr>
        <p:spPr>
          <a:xfrm>
            <a:off x="1390085" y="1893475"/>
            <a:ext cx="6919725" cy="5232202"/>
          </a:xfrm>
          <a:prstGeom prst="rect">
            <a:avLst/>
          </a:prstGeom>
        </p:spPr>
        <p:txBody>
          <a:bodyPr wrap="square">
            <a:spAutoFit/>
          </a:bodyPr>
          <a:lstStyle/>
          <a:p>
            <a:pPr algn="just"/>
            <a:r>
              <a:rPr lang="en-US" sz="2000" dirty="0"/>
              <a:t>We’ve designated a full-time Compliance Officer (CO). The CO reports directly to our senior management team. The CO oversees CIS ethics and compliance activities with emphasis on ensuring concerns are handled in an objective manner.  </a:t>
            </a:r>
          </a:p>
          <a:p>
            <a:pPr algn="just"/>
            <a:endParaRPr lang="en-US" sz="2000" dirty="0"/>
          </a:p>
          <a:p>
            <a:pPr algn="just"/>
            <a:r>
              <a:rPr lang="en-US" sz="2000" dirty="0"/>
              <a:t>The CO carries out the CIS Compliance Program initiatives, including but not limited to: </a:t>
            </a:r>
          </a:p>
          <a:p>
            <a:pPr algn="just"/>
            <a:endParaRPr lang="en-US" sz="500" dirty="0"/>
          </a:p>
          <a:p>
            <a:pPr marL="800100" lvl="1" indent="-342900">
              <a:buFont typeface="Arial" panose="020B0604020202020204" pitchFamily="34" charset="0"/>
              <a:buChar char="•"/>
            </a:pPr>
            <a:r>
              <a:rPr lang="en-US" sz="2000" dirty="0"/>
              <a:t>Company’s Code of Conduct </a:t>
            </a:r>
          </a:p>
          <a:p>
            <a:pPr marL="800100" lvl="1" indent="-342900">
              <a:buFont typeface="Arial" panose="020B0604020202020204" pitchFamily="34" charset="0"/>
              <a:buChar char="•"/>
            </a:pPr>
            <a:endParaRPr lang="en-US" sz="300" dirty="0"/>
          </a:p>
          <a:p>
            <a:pPr marL="800100" lvl="1" indent="-342900">
              <a:buFont typeface="Arial" panose="020B0604020202020204" pitchFamily="34" charset="0"/>
              <a:buChar char="•"/>
            </a:pPr>
            <a:r>
              <a:rPr lang="en-US" sz="2000" dirty="0"/>
              <a:t>Agent compliance oversight</a:t>
            </a:r>
          </a:p>
          <a:p>
            <a:pPr lvl="1"/>
            <a:endParaRPr lang="en-US" sz="300" dirty="0"/>
          </a:p>
          <a:p>
            <a:pPr marL="800100" lvl="1" indent="-342900">
              <a:buFont typeface="Arial" panose="020B0604020202020204" pitchFamily="34" charset="0"/>
              <a:buChar char="•"/>
            </a:pPr>
            <a:r>
              <a:rPr lang="en-US" sz="2000" dirty="0"/>
              <a:t>Compliance with CMS requirements as an FDR to CIS business partners </a:t>
            </a:r>
          </a:p>
          <a:p>
            <a:pPr marL="800100" lvl="1" indent="-342900">
              <a:buFont typeface="Arial" panose="020B0604020202020204" pitchFamily="34" charset="0"/>
              <a:buChar char="•"/>
            </a:pPr>
            <a:endParaRPr lang="en-US" sz="300" dirty="0"/>
          </a:p>
          <a:p>
            <a:pPr marL="800100" lvl="1" indent="-342900">
              <a:buFont typeface="Arial" panose="020B0604020202020204" pitchFamily="34" charset="0"/>
              <a:buChar char="•"/>
            </a:pPr>
            <a:r>
              <a:rPr lang="en-US" sz="2000" dirty="0"/>
              <a:t>Encouraging a culture of ethics and compliance throughout the Company</a:t>
            </a:r>
          </a:p>
          <a:p>
            <a:pPr algn="just"/>
            <a:endParaRPr lang="en-US" sz="2000" dirty="0"/>
          </a:p>
          <a:p>
            <a:pPr algn="just"/>
            <a:endParaRPr lang="en-US" sz="2000" dirty="0"/>
          </a:p>
          <a:p>
            <a:pPr algn="just"/>
            <a:endParaRPr lang="en-US" sz="2000" dirty="0"/>
          </a:p>
        </p:txBody>
      </p:sp>
      <p:pic>
        <p:nvPicPr>
          <p:cNvPr id="3" name="Picture 5" descr="CareFree Insurance Services Logo">
            <a:extLst>
              <a:ext uri="{FF2B5EF4-FFF2-40B4-BE49-F238E27FC236}">
                <a16:creationId xmlns:a16="http://schemas.microsoft.com/office/drawing/2014/main" id="{9E4C6C7B-0E55-2F2B-7355-65D1A2EAA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372" y="5926052"/>
            <a:ext cx="1808825" cy="54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9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3E45230A493543BB94C18497F49072" ma:contentTypeVersion="" ma:contentTypeDescription="Create a new document." ma:contentTypeScope="" ma:versionID="cfddcabde804a8889c1b5d3449ddb232">
  <xsd:schema xmlns:xsd="http://www.w3.org/2001/XMLSchema" xmlns:xs="http://www.w3.org/2001/XMLSchema" xmlns:p="http://schemas.microsoft.com/office/2006/metadata/properties" xmlns:ns2="b0ccfdd7-13a9-4246-91ad-3bf87bc87686" targetNamespace="http://schemas.microsoft.com/office/2006/metadata/properties" ma:root="true" ma:fieldsID="5b5bb091d4c40cffba5269f11d3fbd4b" ns2:_="">
    <xsd:import namespace="b0ccfdd7-13a9-4246-91ad-3bf87bc876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cfdd7-13a9-4246-91ad-3bf87bc876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96D48-C459-42E1-82F2-AC0B53FED411}">
  <ds:schemaRefs>
    <ds:schemaRef ds:uri="http://schemas.microsoft.com/office/2006/documentManagement/types"/>
    <ds:schemaRef ds:uri="http://purl.org/dc/elements/1.1/"/>
    <ds:schemaRef ds:uri="http://schemas.microsoft.com/office/2006/metadata/properties"/>
    <ds:schemaRef ds:uri="b0ccfdd7-13a9-4246-91ad-3bf87bc87686"/>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5247DCC-F73E-4566-A745-1A1D5B6DC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cfdd7-13a9-4246-91ad-3bf87bc87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7B17B6-496F-4201-B79A-6375A6FC6D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9067</TotalTime>
  <Words>1731</Words>
  <Application>Microsoft Office PowerPoint</Application>
  <PresentationFormat>On-screen Show (4:3)</PresentationFormat>
  <Paragraphs>129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Univers 45 Light</vt:lpstr>
      <vt:lpstr>Univers 65 Bold</vt:lpstr>
      <vt:lpstr>Office Theme</vt:lpstr>
      <vt:lpstr>               Compliance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leonardo</dc:creator>
  <cp:lastModifiedBy>Gialloreto, Jacqueline</cp:lastModifiedBy>
  <cp:revision>175</cp:revision>
  <cp:lastPrinted>2019-12-18T21:24:59Z</cp:lastPrinted>
  <dcterms:created xsi:type="dcterms:W3CDTF">2017-02-01T15:57:09Z</dcterms:created>
  <dcterms:modified xsi:type="dcterms:W3CDTF">2023-06-08T12:52:26Z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0x010100703E45230A493543BB94C18497F49072</vt:lpwstr>
  </property>
  <property fmtid="{D5CDD505-2E9C-101B-9397-08002B2CF9AE}" pid="3" name="MSIP_Label_67599526-06ca-49cc-9fa9-5307800a949a_Enabled">
    <vt:lpwstr>true</vt:lpwstr>
  </property>
  <property fmtid="{D5CDD505-2E9C-101B-9397-08002B2CF9AE}" pid="4" name="MSIP_Label_67599526-06ca-49cc-9fa9-5307800a949a_SetDate">
    <vt:lpwstr>2021-07-01T20:52:29Z</vt:lpwstr>
  </property>
  <property fmtid="{D5CDD505-2E9C-101B-9397-08002B2CF9AE}" pid="5" name="MSIP_Label_67599526-06ca-49cc-9fa9-5307800a949a_Method">
    <vt:lpwstr>Standard</vt:lpwstr>
  </property>
  <property fmtid="{D5CDD505-2E9C-101B-9397-08002B2CF9AE}" pid="6" name="MSIP_Label_67599526-06ca-49cc-9fa9-5307800a949a_Name">
    <vt:lpwstr>67599526-06ca-49cc-9fa9-5307800a949a</vt:lpwstr>
  </property>
  <property fmtid="{D5CDD505-2E9C-101B-9397-08002B2CF9AE}" pid="7" name="MSIP_Label_67599526-06ca-49cc-9fa9-5307800a949a_SiteId">
    <vt:lpwstr>fabb61b8-3afe-4e75-b934-a47f782b8cd7</vt:lpwstr>
  </property>
  <property fmtid="{D5CDD505-2E9C-101B-9397-08002B2CF9AE}" pid="8" name="MSIP_Label_67599526-06ca-49cc-9fa9-5307800a949a_ActionId">
    <vt:lpwstr>e993d802-b052-48ca-b26d-6db3f2713afb</vt:lpwstr>
  </property>
  <property fmtid="{D5CDD505-2E9C-101B-9397-08002B2CF9AE}" pid="9" name="MSIP_Label_67599526-06ca-49cc-9fa9-5307800a949a_ContentBits">
    <vt:lpwstr>0</vt:lpwstr>
  </property>
</Properties>
</file>